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97" r:id="rId12"/>
    <p:sldId id="266" r:id="rId13"/>
    <p:sldId id="267" r:id="rId14"/>
    <p:sldId id="268" r:id="rId15"/>
    <p:sldId id="269" r:id="rId16"/>
    <p:sldId id="270" r:id="rId17"/>
    <p:sldId id="272" r:id="rId18"/>
    <p:sldId id="271" r:id="rId19"/>
    <p:sldId id="274" r:id="rId20"/>
    <p:sldId id="275" r:id="rId21"/>
    <p:sldId id="276" r:id="rId22"/>
    <p:sldId id="277" r:id="rId23"/>
    <p:sldId id="278" r:id="rId24"/>
    <p:sldId id="279" r:id="rId25"/>
    <p:sldId id="280" r:id="rId26"/>
    <p:sldId id="296" r:id="rId27"/>
    <p:sldId id="281" r:id="rId28"/>
    <p:sldId id="282" r:id="rId29"/>
    <p:sldId id="287" r:id="rId30"/>
    <p:sldId id="288" r:id="rId31"/>
    <p:sldId id="284" r:id="rId32"/>
    <p:sldId id="289" r:id="rId33"/>
    <p:sldId id="290" r:id="rId34"/>
    <p:sldId id="291" r:id="rId35"/>
    <p:sldId id="292" r:id="rId36"/>
    <p:sldId id="285" r:id="rId37"/>
    <p:sldId id="293" r:id="rId38"/>
    <p:sldId id="294" r:id="rId39"/>
    <p:sldId id="295" r:id="rId40"/>
  </p:sldIdLst>
  <p:sldSz cx="9144000" cy="6858000" type="screen4x3"/>
  <p:notesSz cx="6858000" cy="9144000"/>
  <p:custShowLst>
    <p:custShow name="Zielgruppenpräsentation 1" id="0">
      <p:sldLst>
        <p:sld r:id="rId2"/>
        <p:sld r:id="rId3"/>
        <p:sld r:id="rId4"/>
        <p:sld r:id="rId5"/>
      </p:sldLst>
    </p:custShow>
  </p:custShow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522"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4199052123317034E-2"/>
          <c:y val="9.3794801889383883E-2"/>
          <c:w val="0.91979166666666667"/>
          <c:h val="0.80003677025882625"/>
        </c:manualLayout>
      </c:layout>
      <c:lineChart>
        <c:grouping val="standard"/>
        <c:varyColors val="0"/>
        <c:ser>
          <c:idx val="0"/>
          <c:order val="0"/>
          <c:spPr>
            <a:ln w="25400">
              <a:solidFill>
                <a:srgbClr val="000080"/>
              </a:solidFill>
              <a:prstDash val="solid"/>
            </a:ln>
          </c:spPr>
          <c:marker>
            <c:symbol val="none"/>
          </c:marker>
          <c:cat>
            <c:numRef>
              <c:f>'Preise und Quartale'!$A$5:$A$28</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'Preise und Quartale'!$B$5:$B$27</c:f>
              <c:numCache>
                <c:formatCode>General</c:formatCode>
                <c:ptCount val="23"/>
                <c:pt idx="0">
                  <c:v>150</c:v>
                </c:pt>
                <c:pt idx="1">
                  <c:v>150</c:v>
                </c:pt>
                <c:pt idx="2">
                  <c:v>150</c:v>
                </c:pt>
                <c:pt idx="3">
                  <c:v>150</c:v>
                </c:pt>
                <c:pt idx="4">
                  <c:v>140</c:v>
                </c:pt>
                <c:pt idx="5">
                  <c:v>140</c:v>
                </c:pt>
                <c:pt idx="6">
                  <c:v>135</c:v>
                </c:pt>
                <c:pt idx="7">
                  <c:v>135</c:v>
                </c:pt>
                <c:pt idx="8">
                  <c:v>110</c:v>
                </c:pt>
                <c:pt idx="9">
                  <c:v>110</c:v>
                </c:pt>
                <c:pt idx="10">
                  <c:v>110</c:v>
                </c:pt>
                <c:pt idx="11">
                  <c:v>110</c:v>
                </c:pt>
                <c:pt idx="12">
                  <c:v>100</c:v>
                </c:pt>
                <c:pt idx="13">
                  <c:v>100</c:v>
                </c:pt>
                <c:pt idx="14">
                  <c:v>90</c:v>
                </c:pt>
                <c:pt idx="15">
                  <c:v>90</c:v>
                </c:pt>
                <c:pt idx="16">
                  <c:v>90</c:v>
                </c:pt>
                <c:pt idx="17">
                  <c:v>75</c:v>
                </c:pt>
                <c:pt idx="18">
                  <c:v>75</c:v>
                </c:pt>
                <c:pt idx="19">
                  <c:v>75</c:v>
                </c:pt>
                <c:pt idx="20">
                  <c:v>60</c:v>
                </c:pt>
                <c:pt idx="21">
                  <c:v>60</c:v>
                </c:pt>
                <c:pt idx="22">
                  <c:v>60</c:v>
                </c:pt>
              </c:numCache>
            </c:numRef>
          </c:val>
          <c:smooth val="0"/>
          <c:extLst>
            <c:ext xmlns:c16="http://schemas.microsoft.com/office/drawing/2014/chart" uri="{C3380CC4-5D6E-409C-BE32-E72D297353CC}">
              <c16:uniqueId val="{00000000-63D1-4601-9783-A6C7BBA2E7C3}"/>
            </c:ext>
          </c:extLst>
        </c:ser>
        <c:dLbls>
          <c:showLegendKey val="0"/>
          <c:showVal val="0"/>
          <c:showCatName val="0"/>
          <c:showSerName val="0"/>
          <c:showPercent val="0"/>
          <c:showBubbleSize val="0"/>
        </c:dLbls>
        <c:smooth val="0"/>
        <c:axId val="133146112"/>
        <c:axId val="133148032"/>
      </c:lineChart>
      <c:catAx>
        <c:axId val="133146112"/>
        <c:scaling>
          <c:orientation val="minMax"/>
        </c:scaling>
        <c:delete val="0"/>
        <c:axPos val="b"/>
        <c:title>
          <c:tx>
            <c:rich>
              <a:bodyPr/>
              <a:lstStyle/>
              <a:p>
                <a:pPr>
                  <a:defRPr sz="1000" b="1" i="0" u="none" strike="noStrike" baseline="0">
                    <a:solidFill>
                      <a:srgbClr val="000000"/>
                    </a:solidFill>
                    <a:latin typeface="Arial"/>
                    <a:ea typeface="Arial"/>
                    <a:cs typeface="Arial"/>
                  </a:defRPr>
                </a:pPr>
                <a:r>
                  <a:rPr lang="de-DE" dirty="0"/>
                  <a:t>Quartale</a:t>
                </a:r>
              </a:p>
            </c:rich>
          </c:tx>
          <c:layout>
            <c:manualLayout>
              <c:xMode val="edge"/>
              <c:yMode val="edge"/>
              <c:x val="0.44166666666666665"/>
              <c:y val="0.94266441821247893"/>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de-DE"/>
          </a:p>
        </c:txPr>
        <c:crossAx val="133148032"/>
        <c:crosses val="autoZero"/>
        <c:auto val="1"/>
        <c:lblAlgn val="ctr"/>
        <c:lblOffset val="100"/>
        <c:tickLblSkip val="1"/>
        <c:tickMarkSkip val="1"/>
        <c:noMultiLvlLbl val="0"/>
      </c:catAx>
      <c:valAx>
        <c:axId val="133148032"/>
        <c:scaling>
          <c:orientation val="minMax"/>
        </c:scaling>
        <c:delete val="0"/>
        <c:axPos val="l"/>
        <c:title>
          <c:tx>
            <c:rich>
              <a:bodyPr/>
              <a:lstStyle/>
              <a:p>
                <a:pPr>
                  <a:defRPr sz="1000" b="1" i="0" u="none" strike="noStrike" baseline="0">
                    <a:solidFill>
                      <a:srgbClr val="000000"/>
                    </a:solidFill>
                    <a:latin typeface="Arial"/>
                    <a:ea typeface="Arial"/>
                    <a:cs typeface="Arial"/>
                  </a:defRPr>
                </a:pPr>
                <a:r>
                  <a:rPr lang="de-DE" dirty="0"/>
                  <a:t>Stückpreis in €</a:t>
                </a:r>
              </a:p>
            </c:rich>
          </c:tx>
          <c:layout>
            <c:manualLayout>
              <c:xMode val="edge"/>
              <c:yMode val="edge"/>
              <c:x val="0.10576092003639434"/>
              <c:y val="0.41631281619778709"/>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de-DE"/>
          </a:p>
        </c:txPr>
        <c:crossAx val="133146112"/>
        <c:crosses val="autoZero"/>
        <c:crossBetween val="between"/>
      </c:valAx>
      <c:spPr>
        <a:noFill/>
        <a:ln w="25400">
          <a:noFill/>
        </a:ln>
      </c:spPr>
    </c:plotArea>
    <c:plotVisOnly val="1"/>
    <c:dispBlanksAs val="gap"/>
    <c:showDLblsOverMax val="0"/>
  </c:chart>
  <c:spPr>
    <a:noFill/>
    <a:ln w="9525">
      <a:noFill/>
    </a:ln>
  </c:spPr>
  <c:txPr>
    <a:bodyPr/>
    <a:lstStyle/>
    <a:p>
      <a:pPr>
        <a:defRPr sz="1000" b="0" i="0" u="none" strike="noStrike" baseline="0">
          <a:solidFill>
            <a:srgbClr val="000000"/>
          </a:solidFill>
          <a:latin typeface="Arial"/>
          <a:ea typeface="Arial"/>
          <a:cs typeface="Arial"/>
        </a:defRPr>
      </a:pPr>
      <a:endParaRPr lang="de-DE"/>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9791666666666669E-2"/>
          <c:y val="0.12478920741989882"/>
          <c:w val="0.82291666666666663"/>
          <c:h val="0.76559865092748736"/>
        </c:manualLayout>
      </c:layout>
      <c:lineChart>
        <c:grouping val="standard"/>
        <c:varyColors val="0"/>
        <c:ser>
          <c:idx val="0"/>
          <c:order val="0"/>
          <c:spPr>
            <a:ln w="25400">
              <a:solidFill>
                <a:srgbClr val="000080"/>
              </a:solidFill>
              <a:prstDash val="solid"/>
            </a:ln>
          </c:spPr>
          <c:marker>
            <c:symbol val="none"/>
          </c:marker>
          <c:cat>
            <c:numRef>
              <c:f>'Preise und Quartale'!$D$5:$D$28</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'Preise und Quartale'!$E$5:$E$28</c:f>
              <c:numCache>
                <c:formatCode>General</c:formatCode>
                <c:ptCount val="24"/>
                <c:pt idx="0">
                  <c:v>60</c:v>
                </c:pt>
                <c:pt idx="1">
                  <c:v>60</c:v>
                </c:pt>
                <c:pt idx="2">
                  <c:v>60</c:v>
                </c:pt>
                <c:pt idx="3">
                  <c:v>60</c:v>
                </c:pt>
                <c:pt idx="4">
                  <c:v>60</c:v>
                </c:pt>
                <c:pt idx="5">
                  <c:v>60</c:v>
                </c:pt>
                <c:pt idx="6">
                  <c:v>65</c:v>
                </c:pt>
                <c:pt idx="7">
                  <c:v>65</c:v>
                </c:pt>
                <c:pt idx="8">
                  <c:v>70</c:v>
                </c:pt>
                <c:pt idx="9">
                  <c:v>70</c:v>
                </c:pt>
                <c:pt idx="10">
                  <c:v>80</c:v>
                </c:pt>
                <c:pt idx="11">
                  <c:v>85</c:v>
                </c:pt>
                <c:pt idx="12">
                  <c:v>90</c:v>
                </c:pt>
                <c:pt idx="13">
                  <c:v>90</c:v>
                </c:pt>
                <c:pt idx="14">
                  <c:v>90</c:v>
                </c:pt>
                <c:pt idx="15">
                  <c:v>90</c:v>
                </c:pt>
                <c:pt idx="16">
                  <c:v>90</c:v>
                </c:pt>
                <c:pt idx="17">
                  <c:v>90</c:v>
                </c:pt>
                <c:pt idx="18">
                  <c:v>90</c:v>
                </c:pt>
                <c:pt idx="19">
                  <c:v>90</c:v>
                </c:pt>
                <c:pt idx="20">
                  <c:v>90</c:v>
                </c:pt>
                <c:pt idx="21">
                  <c:v>90</c:v>
                </c:pt>
                <c:pt idx="22">
                  <c:v>90</c:v>
                </c:pt>
                <c:pt idx="23">
                  <c:v>90</c:v>
                </c:pt>
              </c:numCache>
            </c:numRef>
          </c:val>
          <c:smooth val="1"/>
          <c:extLst>
            <c:ext xmlns:c16="http://schemas.microsoft.com/office/drawing/2014/chart" uri="{C3380CC4-5D6E-409C-BE32-E72D297353CC}">
              <c16:uniqueId val="{00000000-26F5-4A38-8DA1-CB925444064C}"/>
            </c:ext>
          </c:extLst>
        </c:ser>
        <c:dLbls>
          <c:showLegendKey val="0"/>
          <c:showVal val="0"/>
          <c:showCatName val="0"/>
          <c:showSerName val="0"/>
          <c:showPercent val="0"/>
          <c:showBubbleSize val="0"/>
        </c:dLbls>
        <c:smooth val="0"/>
        <c:axId val="134631424"/>
        <c:axId val="134633344"/>
      </c:lineChart>
      <c:catAx>
        <c:axId val="134631424"/>
        <c:scaling>
          <c:orientation val="minMax"/>
        </c:scaling>
        <c:delete val="0"/>
        <c:axPos val="b"/>
        <c:title>
          <c:tx>
            <c:rich>
              <a:bodyPr/>
              <a:lstStyle/>
              <a:p>
                <a:pPr>
                  <a:defRPr sz="1000" b="1" i="0" u="none" strike="noStrike" baseline="0">
                    <a:solidFill>
                      <a:srgbClr val="000000"/>
                    </a:solidFill>
                    <a:latin typeface="Arial"/>
                    <a:ea typeface="Arial"/>
                    <a:cs typeface="Arial"/>
                  </a:defRPr>
                </a:pPr>
                <a:r>
                  <a:rPr lang="de-DE"/>
                  <a:t>Quartale</a:t>
                </a:r>
              </a:p>
            </c:rich>
          </c:tx>
          <c:layout>
            <c:manualLayout>
              <c:xMode val="edge"/>
              <c:yMode val="edge"/>
              <c:x val="0.45104166666666667"/>
              <c:y val="0.94266441821247893"/>
            </c:manualLayout>
          </c:layout>
          <c:overlay val="0"/>
          <c:spPr>
            <a:noFill/>
            <a:ln w="25400">
              <a:noFill/>
            </a:ln>
          </c:spPr>
        </c:title>
        <c:numFmt formatCode="General" sourceLinked="1"/>
        <c:majorTickMark val="cross"/>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de-DE"/>
          </a:p>
        </c:txPr>
        <c:crossAx val="134633344"/>
        <c:crosses val="autoZero"/>
        <c:auto val="0"/>
        <c:lblAlgn val="ctr"/>
        <c:lblOffset val="100"/>
        <c:tickLblSkip val="1"/>
        <c:tickMarkSkip val="1"/>
        <c:noMultiLvlLbl val="0"/>
      </c:catAx>
      <c:valAx>
        <c:axId val="134633344"/>
        <c:scaling>
          <c:orientation val="minMax"/>
        </c:scaling>
        <c:delete val="0"/>
        <c:axPos val="l"/>
        <c:title>
          <c:tx>
            <c:rich>
              <a:bodyPr/>
              <a:lstStyle/>
              <a:p>
                <a:pPr>
                  <a:defRPr sz="1000" b="1" i="0" u="none" strike="noStrike" baseline="0">
                    <a:solidFill>
                      <a:srgbClr val="000000"/>
                    </a:solidFill>
                    <a:latin typeface="Arial"/>
                    <a:ea typeface="Arial"/>
                    <a:cs typeface="Arial"/>
                  </a:defRPr>
                </a:pPr>
                <a:r>
                  <a:rPr lang="de-DE"/>
                  <a:t>Stückpreis in €</a:t>
                </a:r>
              </a:p>
            </c:rich>
          </c:tx>
          <c:layout>
            <c:manualLayout>
              <c:xMode val="edge"/>
              <c:yMode val="edge"/>
              <c:x val="9.6297295124048221E-2"/>
              <c:y val="0.45075103795986898"/>
            </c:manualLayout>
          </c:layout>
          <c:overlay val="0"/>
          <c:spPr>
            <a:noFill/>
            <a:ln w="25400">
              <a:noFill/>
            </a:ln>
          </c:spPr>
        </c:title>
        <c:numFmt formatCode="General" sourceLinked="1"/>
        <c:majorTickMark val="cross"/>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de-DE"/>
          </a:p>
        </c:txPr>
        <c:crossAx val="134631424"/>
        <c:crosses val="autoZero"/>
        <c:crossBetween val="midCat"/>
      </c:valAx>
      <c:spPr>
        <a:noFill/>
        <a:ln w="25400">
          <a:noFill/>
        </a:ln>
      </c:spPr>
    </c:plotArea>
    <c:plotVisOnly val="1"/>
    <c:dispBlanksAs val="gap"/>
    <c:showDLblsOverMax val="0"/>
  </c:chart>
  <c:spPr>
    <a:noFill/>
    <a:ln w="9525">
      <a:noFill/>
    </a:ln>
  </c:spPr>
  <c:txPr>
    <a:bodyPr/>
    <a:lstStyle/>
    <a:p>
      <a:pPr>
        <a:defRPr sz="1000" b="0" i="0" u="none" strike="noStrike" baseline="0">
          <a:solidFill>
            <a:srgbClr val="000000"/>
          </a:solidFill>
          <a:latin typeface="Arial"/>
          <a:ea typeface="Arial"/>
          <a:cs typeface="Arial"/>
        </a:defRPr>
      </a:pPr>
      <a:endParaRPr lang="de-DE"/>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56A67E-4198-4F31-A494-0D9AAE35C7F7}" type="datetimeFigureOut">
              <a:rPr lang="de-DE" smtClean="0"/>
              <a:t>28.04.2021</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A29720-5B25-430D-B471-3546B5F1F544}" type="slidenum">
              <a:rPr lang="de-DE" smtClean="0"/>
              <a:t>‹Nr.›</a:t>
            </a:fld>
            <a:endParaRPr lang="de-DE"/>
          </a:p>
        </p:txBody>
      </p:sp>
    </p:spTree>
    <p:extLst>
      <p:ext uri="{BB962C8B-B14F-4D97-AF65-F5344CB8AC3E}">
        <p14:creationId xmlns:p14="http://schemas.microsoft.com/office/powerpoint/2010/main" val="1434400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1F5FAE9-A4F3-4190-A9F1-B09CFC9651BA}" type="datetime1">
              <a:rPr lang="de-DE" smtClean="0"/>
              <a:t>28.04.2021</a:t>
            </a:fld>
            <a:endParaRPr lang="de-DE"/>
          </a:p>
        </p:txBody>
      </p:sp>
      <p:sp>
        <p:nvSpPr>
          <p:cNvPr id="5" name="Footer Placeholder 4"/>
          <p:cNvSpPr>
            <a:spLocks noGrp="1"/>
          </p:cNvSpPr>
          <p:nvPr>
            <p:ph type="ftr" sz="quarter" idx="11"/>
          </p:nvPr>
        </p:nvSpPr>
        <p:spPr/>
        <p:txBody>
          <a:bodyPr/>
          <a:lstStyle/>
          <a:p>
            <a:r>
              <a:rPr lang="nb-NO"/>
              <a:t>BWL - SS 2019 - Oliver Hardt</a:t>
            </a:r>
            <a:endParaRPr lang="de-DE"/>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6DB7D6AF-F01C-4DD7-9434-BF3A8B04ADD2}" type="slidenum">
              <a:rPr lang="de-DE" smtClean="0"/>
              <a:t>‹Nr.›</a:t>
            </a:fld>
            <a:endParaRPr lang="de-DE"/>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de-DE"/>
              <a:t>Titelmasterformat durch Klicken bearbeiten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Vertical Text Placehold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FCCFE185-F610-4341-8663-94A0FA900F0A}" type="datetime1">
              <a:rPr lang="de-DE" smtClean="0"/>
              <a:t>28.04.2021</a:t>
            </a:fld>
            <a:endParaRPr lang="de-DE"/>
          </a:p>
        </p:txBody>
      </p:sp>
      <p:sp>
        <p:nvSpPr>
          <p:cNvPr id="5" name="Footer Placeholder 4"/>
          <p:cNvSpPr>
            <a:spLocks noGrp="1"/>
          </p:cNvSpPr>
          <p:nvPr>
            <p:ph type="ftr" sz="quarter" idx="11"/>
          </p:nvPr>
        </p:nvSpPr>
        <p:spPr/>
        <p:txBody>
          <a:bodyPr/>
          <a:lstStyle/>
          <a:p>
            <a:r>
              <a:rPr lang="nb-NO"/>
              <a:t>BWL - SS 2019 - Oliver Hardt</a:t>
            </a:r>
            <a:endParaRPr lang="de-DE"/>
          </a:p>
        </p:txBody>
      </p:sp>
      <p:sp>
        <p:nvSpPr>
          <p:cNvPr id="6" name="Slide Number Placeholder 5"/>
          <p:cNvSpPr>
            <a:spLocks noGrp="1"/>
          </p:cNvSpPr>
          <p:nvPr>
            <p:ph type="sldNum" sz="quarter" idx="12"/>
          </p:nvPr>
        </p:nvSpPr>
        <p:spPr/>
        <p:txBody>
          <a:bodyPr/>
          <a:lstStyle/>
          <a:p>
            <a:fld id="{6DB7D6AF-F01C-4DD7-9434-BF3A8B04ADD2}" type="slidenum">
              <a:rPr lang="de-DE" smtClean="0"/>
              <a:t>‹Nr.›</a:t>
            </a:fld>
            <a:endParaRPr lang="de-DE"/>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AA20911-5B7F-4FE9-A685-AB2ECFE108A6}" type="datetime1">
              <a:rPr lang="de-DE" smtClean="0"/>
              <a:t>28.04.2021</a:t>
            </a:fld>
            <a:endParaRPr lang="de-DE"/>
          </a:p>
        </p:txBody>
      </p:sp>
      <p:sp>
        <p:nvSpPr>
          <p:cNvPr id="5" name="Footer Placeholder 4"/>
          <p:cNvSpPr>
            <a:spLocks noGrp="1"/>
          </p:cNvSpPr>
          <p:nvPr>
            <p:ph type="ftr" sz="quarter" idx="11"/>
          </p:nvPr>
        </p:nvSpPr>
        <p:spPr/>
        <p:txBody>
          <a:bodyPr/>
          <a:lstStyle/>
          <a:p>
            <a:r>
              <a:rPr lang="nb-NO"/>
              <a:t>BWL - SS 2019 - Oliver Hardt</a:t>
            </a:r>
            <a:endParaRPr lang="de-DE"/>
          </a:p>
        </p:txBody>
      </p:sp>
      <p:sp>
        <p:nvSpPr>
          <p:cNvPr id="6" name="Slide Number Placeholder 5"/>
          <p:cNvSpPr>
            <a:spLocks noGrp="1"/>
          </p:cNvSpPr>
          <p:nvPr>
            <p:ph type="sldNum" sz="quarter" idx="12"/>
          </p:nvPr>
        </p:nvSpPr>
        <p:spPr/>
        <p:txBody>
          <a:bodyPr/>
          <a:lstStyle/>
          <a:p>
            <a:fld id="{6DB7D6AF-F01C-4DD7-9434-BF3A8B04ADD2}" type="slidenum">
              <a:rPr lang="de-DE" smtClean="0"/>
              <a:t>‹Nr.›</a:t>
            </a:fld>
            <a:endParaRPr lang="de-DE"/>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E607D350-9874-44B2-80CB-31ABEA416F4E}" type="datetime1">
              <a:rPr lang="de-DE" smtClean="0"/>
              <a:t>28.04.2021</a:t>
            </a:fld>
            <a:endParaRPr lang="de-DE"/>
          </a:p>
        </p:txBody>
      </p:sp>
      <p:sp>
        <p:nvSpPr>
          <p:cNvPr id="5" name="Footer Placeholder 4"/>
          <p:cNvSpPr>
            <a:spLocks noGrp="1"/>
          </p:cNvSpPr>
          <p:nvPr>
            <p:ph type="ftr" sz="quarter" idx="11"/>
          </p:nvPr>
        </p:nvSpPr>
        <p:spPr/>
        <p:txBody>
          <a:bodyPr/>
          <a:lstStyle/>
          <a:p>
            <a:r>
              <a:rPr lang="nb-NO"/>
              <a:t>BWL - SS 2019 - Oliver Hardt</a:t>
            </a:r>
            <a:endParaRPr lang="de-DE"/>
          </a:p>
        </p:txBody>
      </p:sp>
      <p:sp>
        <p:nvSpPr>
          <p:cNvPr id="6" name="Slide Number Placeholder 5"/>
          <p:cNvSpPr>
            <a:spLocks noGrp="1"/>
          </p:cNvSpPr>
          <p:nvPr>
            <p:ph type="sldNum" sz="quarter" idx="12"/>
          </p:nvPr>
        </p:nvSpPr>
        <p:spPr/>
        <p:txBody>
          <a:bodyPr/>
          <a:lstStyle/>
          <a:p>
            <a:fld id="{6DB7D6AF-F01C-4DD7-9434-BF3A8B04ADD2}" type="slidenum">
              <a:rPr lang="de-DE" smtClean="0"/>
              <a:t>‹Nr.›</a:t>
            </a:fld>
            <a:endParaRPr lang="de-DE"/>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1FDBBE8E-6256-41CF-8F63-74645A89A99D}" type="datetime1">
              <a:rPr lang="de-DE" smtClean="0"/>
              <a:t>28.04.2021</a:t>
            </a:fld>
            <a:endParaRPr lang="de-DE"/>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nb-NO"/>
              <a:t>BWL - SS 2019 - Oliver Hardt</a:t>
            </a:r>
            <a:endParaRPr lang="de-DE"/>
          </a:p>
        </p:txBody>
      </p:sp>
      <p:sp>
        <p:nvSpPr>
          <p:cNvPr id="6" name="Slide Number Placeholder 5"/>
          <p:cNvSpPr>
            <a:spLocks noGrp="1"/>
          </p:cNvSpPr>
          <p:nvPr>
            <p:ph type="sldNum" sz="quarter" idx="12"/>
          </p:nvPr>
        </p:nvSpPr>
        <p:spPr/>
        <p:txBody>
          <a:bodyPr/>
          <a:lstStyle/>
          <a:p>
            <a:fld id="{6DB7D6AF-F01C-4DD7-9434-BF3A8B04ADD2}" type="slidenum">
              <a:rPr lang="de-DE" smtClean="0"/>
              <a:t>‹Nr.›</a:t>
            </a:fld>
            <a:endParaRPr lang="de-DE"/>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de-DE"/>
              <a:t>Titelmasterformat durch Klicken bearbeiten</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de-DE"/>
              <a:t>Titelmasterformat durch Klicken bearbeiten</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C523DBA5-16A4-44D5-8D46-C7BF9D4016F4}" type="datetime1">
              <a:rPr lang="de-DE" smtClean="0"/>
              <a:t>28.04.2021</a:t>
            </a:fld>
            <a:endParaRPr lang="de-DE"/>
          </a:p>
        </p:txBody>
      </p:sp>
      <p:sp>
        <p:nvSpPr>
          <p:cNvPr id="6" name="Footer Placeholder 5"/>
          <p:cNvSpPr>
            <a:spLocks noGrp="1"/>
          </p:cNvSpPr>
          <p:nvPr>
            <p:ph type="ftr" sz="quarter" idx="11"/>
          </p:nvPr>
        </p:nvSpPr>
        <p:spPr/>
        <p:txBody>
          <a:bodyPr/>
          <a:lstStyle/>
          <a:p>
            <a:r>
              <a:rPr lang="nb-NO"/>
              <a:t>BWL - SS 2019 - Oliver Hardt</a:t>
            </a:r>
            <a:endParaRPr lang="de-DE"/>
          </a:p>
        </p:txBody>
      </p:sp>
      <p:sp>
        <p:nvSpPr>
          <p:cNvPr id="7" name="Slide Number Placeholder 6"/>
          <p:cNvSpPr>
            <a:spLocks noGrp="1"/>
          </p:cNvSpPr>
          <p:nvPr>
            <p:ph type="sldNum" sz="quarter" idx="12"/>
          </p:nvPr>
        </p:nvSpPr>
        <p:spPr/>
        <p:txBody>
          <a:bodyPr/>
          <a:lstStyle/>
          <a:p>
            <a:fld id="{6DB7D6AF-F01C-4DD7-9434-BF3A8B04ADD2}" type="slidenum">
              <a:rPr lang="de-DE" smtClean="0"/>
              <a:t>‹Nr.›</a:t>
            </a:fld>
            <a:endParaRPr lang="de-DE"/>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de-DE"/>
              <a:t>Titelmasterformat durch Klicken bearbeiten</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8E81F299-D0BA-42BC-884B-944E910E84BE}" type="datetime1">
              <a:rPr lang="de-DE" smtClean="0"/>
              <a:t>28.04.2021</a:t>
            </a:fld>
            <a:endParaRPr lang="de-DE"/>
          </a:p>
        </p:txBody>
      </p:sp>
      <p:sp>
        <p:nvSpPr>
          <p:cNvPr id="8" name="Footer Placeholder 7"/>
          <p:cNvSpPr>
            <a:spLocks noGrp="1"/>
          </p:cNvSpPr>
          <p:nvPr>
            <p:ph type="ftr" sz="quarter" idx="11"/>
          </p:nvPr>
        </p:nvSpPr>
        <p:spPr/>
        <p:txBody>
          <a:bodyPr/>
          <a:lstStyle/>
          <a:p>
            <a:r>
              <a:rPr lang="nb-NO"/>
              <a:t>BWL - SS 2019 - Oliver Hardt</a:t>
            </a:r>
            <a:endParaRPr lang="de-DE"/>
          </a:p>
        </p:txBody>
      </p:sp>
      <p:sp>
        <p:nvSpPr>
          <p:cNvPr id="9" name="Slide Number Placeholder 8"/>
          <p:cNvSpPr>
            <a:spLocks noGrp="1"/>
          </p:cNvSpPr>
          <p:nvPr>
            <p:ph type="sldNum" sz="quarter" idx="12"/>
          </p:nvPr>
        </p:nvSpPr>
        <p:spPr/>
        <p:txBody>
          <a:bodyPr/>
          <a:lstStyle/>
          <a:p>
            <a:fld id="{6DB7D6AF-F01C-4DD7-9434-BF3A8B04ADD2}" type="slidenum">
              <a:rPr lang="de-DE" smtClean="0"/>
              <a:t>‹Nr.›</a:t>
            </a:fld>
            <a:endParaRPr lang="de-DE"/>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Date Placeholder 2"/>
          <p:cNvSpPr>
            <a:spLocks noGrp="1"/>
          </p:cNvSpPr>
          <p:nvPr>
            <p:ph type="dt" sz="half" idx="10"/>
          </p:nvPr>
        </p:nvSpPr>
        <p:spPr/>
        <p:txBody>
          <a:bodyPr/>
          <a:lstStyle/>
          <a:p>
            <a:fld id="{AD6F95E7-D710-43F4-8572-59816D45329B}" type="datetime1">
              <a:rPr lang="de-DE" smtClean="0"/>
              <a:t>28.04.2021</a:t>
            </a:fld>
            <a:endParaRPr lang="de-DE"/>
          </a:p>
        </p:txBody>
      </p:sp>
      <p:sp>
        <p:nvSpPr>
          <p:cNvPr id="4" name="Footer Placeholder 3"/>
          <p:cNvSpPr>
            <a:spLocks noGrp="1"/>
          </p:cNvSpPr>
          <p:nvPr>
            <p:ph type="ftr" sz="quarter" idx="11"/>
          </p:nvPr>
        </p:nvSpPr>
        <p:spPr/>
        <p:txBody>
          <a:bodyPr/>
          <a:lstStyle/>
          <a:p>
            <a:r>
              <a:rPr lang="nb-NO"/>
              <a:t>BWL - SS 2019 - Oliver Hardt</a:t>
            </a:r>
            <a:endParaRPr lang="de-DE"/>
          </a:p>
        </p:txBody>
      </p:sp>
      <p:sp>
        <p:nvSpPr>
          <p:cNvPr id="5" name="Slide Number Placeholder 4"/>
          <p:cNvSpPr>
            <a:spLocks noGrp="1"/>
          </p:cNvSpPr>
          <p:nvPr>
            <p:ph type="sldNum" sz="quarter" idx="12"/>
          </p:nvPr>
        </p:nvSpPr>
        <p:spPr/>
        <p:txBody>
          <a:bodyPr/>
          <a:lstStyle/>
          <a:p>
            <a:fld id="{6DB7D6AF-F01C-4DD7-9434-BF3A8B04ADD2}" type="slidenum">
              <a:rPr lang="de-DE" smtClean="0"/>
              <a:t>‹Nr.›</a:t>
            </a:fld>
            <a:endParaRPr lang="de-DE"/>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411F5DA3-A859-4D4C-966F-DCF20F0C9BE8}" type="datetime1">
              <a:rPr lang="de-DE" smtClean="0"/>
              <a:t>28.04.2021</a:t>
            </a:fld>
            <a:endParaRPr lang="de-DE"/>
          </a:p>
        </p:txBody>
      </p:sp>
      <p:sp>
        <p:nvSpPr>
          <p:cNvPr id="3" name="Footer Placeholder 2"/>
          <p:cNvSpPr>
            <a:spLocks noGrp="1"/>
          </p:cNvSpPr>
          <p:nvPr>
            <p:ph type="ftr" sz="quarter" idx="11"/>
          </p:nvPr>
        </p:nvSpPr>
        <p:spPr/>
        <p:txBody>
          <a:bodyPr/>
          <a:lstStyle/>
          <a:p>
            <a:r>
              <a:rPr lang="nb-NO"/>
              <a:t>BWL - SS 2019 - Oliver Hardt</a:t>
            </a:r>
            <a:endParaRPr lang="de-DE"/>
          </a:p>
        </p:txBody>
      </p:sp>
      <p:sp>
        <p:nvSpPr>
          <p:cNvPr id="4" name="Slide Number Placeholder 3"/>
          <p:cNvSpPr>
            <a:spLocks noGrp="1"/>
          </p:cNvSpPr>
          <p:nvPr>
            <p:ph type="sldNum" sz="quarter" idx="12"/>
          </p:nvPr>
        </p:nvSpPr>
        <p:spPr/>
        <p:txBody>
          <a:bodyPr/>
          <a:lstStyle/>
          <a:p>
            <a:fld id="{6DB7D6AF-F01C-4DD7-9434-BF3A8B04ADD2}" type="slidenum">
              <a:rPr lang="de-DE" smtClean="0"/>
              <a:t>‹Nr.›</a:t>
            </a:fld>
            <a:endParaRPr lang="de-DE"/>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59D1AFF-FD1B-4A64-9190-0615042ED237}" type="datetime1">
              <a:rPr lang="de-DE" smtClean="0"/>
              <a:t>28.04.2021</a:t>
            </a:fld>
            <a:endParaRPr lang="de-DE"/>
          </a:p>
        </p:txBody>
      </p:sp>
      <p:sp>
        <p:nvSpPr>
          <p:cNvPr id="6" name="Footer Placeholder 5"/>
          <p:cNvSpPr>
            <a:spLocks noGrp="1"/>
          </p:cNvSpPr>
          <p:nvPr>
            <p:ph type="ftr" sz="quarter" idx="11"/>
          </p:nvPr>
        </p:nvSpPr>
        <p:spPr/>
        <p:txBody>
          <a:bodyPr/>
          <a:lstStyle/>
          <a:p>
            <a:r>
              <a:rPr lang="nb-NO"/>
              <a:t>BWL - SS 2019 - Oliver Hardt</a:t>
            </a:r>
            <a:endParaRPr lang="de-DE"/>
          </a:p>
        </p:txBody>
      </p:sp>
      <p:sp>
        <p:nvSpPr>
          <p:cNvPr id="7" name="Slide Number Placeholder 6"/>
          <p:cNvSpPr>
            <a:spLocks noGrp="1"/>
          </p:cNvSpPr>
          <p:nvPr>
            <p:ph type="sldNum" sz="quarter" idx="12"/>
          </p:nvPr>
        </p:nvSpPr>
        <p:spPr/>
        <p:txBody>
          <a:bodyPr/>
          <a:lstStyle/>
          <a:p>
            <a:fld id="{6DB7D6AF-F01C-4DD7-9434-BF3A8B04ADD2}" type="slidenum">
              <a:rPr lang="de-DE" smtClean="0"/>
              <a:t>‹Nr.›</a:t>
            </a:fld>
            <a:endParaRPr lang="de-DE"/>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de-DE"/>
              <a:t>Titelmasterformat durch Klicken bearbeiten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5" name="Date Placeholder 4"/>
          <p:cNvSpPr>
            <a:spLocks noGrp="1"/>
          </p:cNvSpPr>
          <p:nvPr>
            <p:ph type="dt" sz="half" idx="10"/>
          </p:nvPr>
        </p:nvSpPr>
        <p:spPr/>
        <p:txBody>
          <a:bodyPr/>
          <a:lstStyle/>
          <a:p>
            <a:fld id="{55B87C3F-5F92-4ADD-B4AE-B5DCB8B23267}" type="datetime1">
              <a:rPr lang="de-DE" smtClean="0"/>
              <a:t>28.04.2021</a:t>
            </a:fld>
            <a:endParaRPr lang="de-DE"/>
          </a:p>
        </p:txBody>
      </p:sp>
      <p:sp>
        <p:nvSpPr>
          <p:cNvPr id="7" name="Slide Number Placeholder 6"/>
          <p:cNvSpPr>
            <a:spLocks noGrp="1"/>
          </p:cNvSpPr>
          <p:nvPr>
            <p:ph type="sldNum" sz="quarter" idx="12"/>
          </p:nvPr>
        </p:nvSpPr>
        <p:spPr/>
        <p:txBody>
          <a:bodyPr/>
          <a:lstStyle/>
          <a:p>
            <a:fld id="{6DB7D6AF-F01C-4DD7-9434-BF3A8B04ADD2}" type="slidenum">
              <a:rPr lang="de-DE" smtClean="0"/>
              <a:t>‹Nr.›</a:t>
            </a:fld>
            <a:endParaRPr lang="de-DE"/>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nb-NO"/>
              <a:t>BWL - SS 2019 - Oliver Hardt</a:t>
            </a:r>
            <a:endParaRPr lang="de-DE"/>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de-DE"/>
              <a:t>Titelmasterformat durch Klicken bearbeiten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39F0D603-D5BA-4129-928F-C42C8179708B}" type="datetime1">
              <a:rPr lang="de-DE" smtClean="0"/>
              <a:t>28.04.2021</a:t>
            </a:fld>
            <a:endParaRPr lang="de-D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r>
              <a:rPr lang="nb-NO"/>
              <a:t>BWL - SS 2019 - Oliver Hardt</a:t>
            </a:r>
            <a:endParaRPr lang="de-D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6DB7D6AF-F01C-4DD7-9434-BF3A8B04ADD2}" type="slidenum">
              <a:rPr lang="de-DE" smtClean="0"/>
              <a:t>‹Nr.›</a:t>
            </a:fld>
            <a:endParaRPr lang="de-DE"/>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de-DE"/>
              <a:t>Titelmasterformat durch Klicken bearbeiten</a:t>
            </a: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2.png"/><Relationship Id="rId2" Type="http://schemas.microsoft.com/office/2007/relationships/media" Target="../media/media19.m4a"/><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2.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15.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16.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2.png"/><Relationship Id="rId2" Type="http://schemas.microsoft.com/office/2007/relationships/media" Target="../media/media27.m4a"/><Relationship Id="rId1" Type="http://schemas.openxmlformats.org/officeDocument/2006/relationships/tags" Target="../tags/tag1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18.xml"/><Relationship Id="rId5" Type="http://schemas.openxmlformats.org/officeDocument/2006/relationships/image" Target="../media/image2.png"/><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20.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audio" Target="../media/media32.m4a"/><Relationship Id="rId2" Type="http://schemas.microsoft.com/office/2007/relationships/media" Target="../media/media32.m4a"/><Relationship Id="rId1" Type="http://schemas.openxmlformats.org/officeDocument/2006/relationships/tags" Target="../tags/tag21.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media33.m4a"/><Relationship Id="rId2" Type="http://schemas.microsoft.com/office/2007/relationships/media" Target="../media/media33.m4a"/><Relationship Id="rId1" Type="http://schemas.openxmlformats.org/officeDocument/2006/relationships/tags" Target="../tags/tag22.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png"/><Relationship Id="rId4" Type="http://schemas.openxmlformats.org/officeDocument/2006/relationships/image" Target="../media/image12.em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image" Target="../media/image13.emf"/></Relationships>
</file>

<file path=ppt/slides/_rels/slide36.xml.rels><?xml version="1.0" encoding="UTF-8" standalone="yes"?>
<Relationships xmlns="http://schemas.openxmlformats.org/package/2006/relationships"><Relationship Id="rId3" Type="http://schemas.openxmlformats.org/officeDocument/2006/relationships/audio" Target="../media/media36.m4a"/><Relationship Id="rId2" Type="http://schemas.microsoft.com/office/2007/relationships/media" Target="../media/media36.m4a"/><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media37.m4a"/><Relationship Id="rId2" Type="http://schemas.microsoft.com/office/2007/relationships/media" Target="../media/media37.m4a"/><Relationship Id="rId1" Type="http://schemas.openxmlformats.org/officeDocument/2006/relationships/tags" Target="../tags/tag24.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media38.m4a"/><Relationship Id="rId2" Type="http://schemas.microsoft.com/office/2007/relationships/media" Target="../media/media38.m4a"/><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audio" Target="../media/media39.m4a"/><Relationship Id="rId2" Type="http://schemas.microsoft.com/office/2007/relationships/media" Target="../media/media39.m4a"/><Relationship Id="rId1" Type="http://schemas.openxmlformats.org/officeDocument/2006/relationships/tags" Target="../tags/tag26.xml"/><Relationship Id="rId5" Type="http://schemas.openxmlformats.org/officeDocument/2006/relationships/image" Target="../media/image2.pn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tertitel 4"/>
          <p:cNvSpPr>
            <a:spLocks noGrp="1"/>
          </p:cNvSpPr>
          <p:nvPr>
            <p:ph type="subTitle" idx="1"/>
          </p:nvPr>
        </p:nvSpPr>
        <p:spPr/>
        <p:txBody>
          <a:bodyPr/>
          <a:lstStyle/>
          <a:p>
            <a:endParaRPr lang="de-DE" dirty="0"/>
          </a:p>
        </p:txBody>
      </p:sp>
      <p:sp>
        <p:nvSpPr>
          <p:cNvPr id="4" name="Titel 3"/>
          <p:cNvSpPr>
            <a:spLocks noGrp="1"/>
          </p:cNvSpPr>
          <p:nvPr>
            <p:ph type="ctrTitle"/>
          </p:nvPr>
        </p:nvSpPr>
        <p:spPr/>
        <p:txBody>
          <a:bodyPr/>
          <a:lstStyle/>
          <a:p>
            <a:r>
              <a:rPr lang="de-DE" dirty="0"/>
              <a:t>Marketing</a:t>
            </a:r>
            <a:br>
              <a:rPr lang="de-DE" dirty="0"/>
            </a:br>
            <a:endParaRPr lang="de-DE" dirty="0"/>
          </a:p>
        </p:txBody>
      </p:sp>
      <p:pic>
        <p:nvPicPr>
          <p:cNvPr id="2" name="Audio 1">
            <a:hlinkClick r:id="" action="ppaction://media"/>
            <a:extLst>
              <a:ext uri="{FF2B5EF4-FFF2-40B4-BE49-F238E27FC236}">
                <a16:creationId xmlns:a16="http://schemas.microsoft.com/office/drawing/2014/main" id="{EDE0019F-AA45-4A27-BE74-3BFEC0418B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661689036"/>
      </p:ext>
    </p:extLst>
  </p:cSld>
  <p:clrMapOvr>
    <a:masterClrMapping/>
  </p:clrMapOvr>
  <mc:AlternateContent xmlns:mc="http://schemas.openxmlformats.org/markup-compatibility/2006">
    <mc:Choice xmlns:p14="http://schemas.microsoft.com/office/powerpoint/2010/main" Requires="p14">
      <p:transition spd="slow" p14:dur="1500" advTm="21000">
        <p:split orient="vert"/>
      </p:transition>
    </mc:Choice>
    <mc:Fallback>
      <p:transition spd="slow" advTm="2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400" dirty="0"/>
              <a:t>Auswertung des Nutzerverhaltens bei Online-Shops und Apps - I</a:t>
            </a:r>
          </a:p>
        </p:txBody>
      </p:sp>
      <p:sp>
        <p:nvSpPr>
          <p:cNvPr id="3" name="Inhaltsplatzhalter 2"/>
          <p:cNvSpPr>
            <a:spLocks noGrp="1"/>
          </p:cNvSpPr>
          <p:nvPr>
            <p:ph idx="1"/>
          </p:nvPr>
        </p:nvSpPr>
        <p:spPr/>
        <p:txBody>
          <a:bodyPr>
            <a:noAutofit/>
          </a:bodyPr>
          <a:lstStyle/>
          <a:p>
            <a:r>
              <a:rPr lang="de-DE" sz="2300" dirty="0"/>
              <a:t>Logfiles (Fallen beim Provider an) analysieren</a:t>
            </a:r>
          </a:p>
          <a:p>
            <a:r>
              <a:rPr lang="de-DE" sz="2300" dirty="0" err="1"/>
              <a:t>Etracker</a:t>
            </a:r>
            <a:r>
              <a:rPr lang="de-DE" sz="2300" dirty="0"/>
              <a:t> www.etracker.de </a:t>
            </a:r>
          </a:p>
          <a:p>
            <a:pPr marL="114300" indent="0">
              <a:buNone/>
            </a:pPr>
            <a:r>
              <a:rPr lang="de-DE" sz="2300" dirty="0"/>
              <a:t>	Herkunft, Suchbegriffe </a:t>
            </a:r>
          </a:p>
          <a:p>
            <a:pPr marL="114300" indent="0">
              <a:buNone/>
            </a:pPr>
            <a:r>
              <a:rPr lang="de-DE" sz="2300" dirty="0"/>
              <a:t>	Klickpfade, Interessen </a:t>
            </a:r>
          </a:p>
          <a:p>
            <a:pPr marL="114300" indent="0">
              <a:buNone/>
            </a:pPr>
            <a:r>
              <a:rPr lang="de-DE" sz="2300" dirty="0"/>
              <a:t>	Wiederkehr, Verweildauer usw.</a:t>
            </a:r>
          </a:p>
          <a:p>
            <a:pPr marL="114300" indent="0">
              <a:buNone/>
            </a:pPr>
            <a:r>
              <a:rPr lang="de-DE" sz="2300" dirty="0"/>
              <a:t>	Auch für APPs nutzbar</a:t>
            </a:r>
          </a:p>
          <a:p>
            <a:r>
              <a:rPr lang="de-DE" sz="2300" dirty="0" err="1"/>
              <a:t>Etracker</a:t>
            </a:r>
            <a:r>
              <a:rPr lang="de-DE" sz="2300" dirty="0"/>
              <a:t> liefern genauere Informationen als Logfiles </a:t>
            </a:r>
          </a:p>
          <a:p>
            <a:pPr lvl="1"/>
            <a:r>
              <a:rPr lang="de-DE" sz="2300" dirty="0"/>
              <a:t>datenschutzkonform, </a:t>
            </a:r>
          </a:p>
          <a:p>
            <a:pPr lvl="1"/>
            <a:r>
              <a:rPr lang="de-DE" sz="2300" dirty="0"/>
              <a:t>legal, </a:t>
            </a:r>
          </a:p>
          <a:p>
            <a:pPr lvl="1"/>
            <a:r>
              <a:rPr lang="de-DE" sz="2300" dirty="0"/>
              <a:t>einfach in der Durchführung </a:t>
            </a:r>
          </a:p>
          <a:p>
            <a:pPr lvl="1"/>
            <a:r>
              <a:rPr lang="de-DE" sz="2300" dirty="0"/>
              <a:t>drei Wochen kostenlos</a:t>
            </a:r>
          </a:p>
          <a:p>
            <a:pPr marL="114300" indent="0">
              <a:buNone/>
            </a:pPr>
            <a:endParaRPr lang="de-DE" sz="1400" dirty="0"/>
          </a:p>
        </p:txBody>
      </p:sp>
      <p:pic>
        <p:nvPicPr>
          <p:cNvPr id="4" name="Audio 3">
            <a:hlinkClick r:id="" action="ppaction://media"/>
            <a:extLst>
              <a:ext uri="{FF2B5EF4-FFF2-40B4-BE49-F238E27FC236}">
                <a16:creationId xmlns:a16="http://schemas.microsoft.com/office/drawing/2014/main" id="{2FC4EC5E-55A6-435B-811D-2C6E57F9375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4271897998"/>
      </p:ext>
    </p:extLst>
  </p:cSld>
  <p:clrMapOvr>
    <a:masterClrMapping/>
  </p:clrMapOvr>
  <mc:AlternateContent xmlns:mc="http://schemas.openxmlformats.org/markup-compatibility/2006">
    <mc:Choice xmlns:p14="http://schemas.microsoft.com/office/powerpoint/2010/main" Requires="p14">
      <p:transition spd="slow" p14:dur="1500" advTm="71875">
        <p:split orient="vert"/>
      </p:transition>
    </mc:Choice>
    <mc:Fallback>
      <p:transition spd="slow" advTm="7187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400" dirty="0"/>
              <a:t>Auswertung des Nutzerverhaltens bei Online-Shops und Apps - II</a:t>
            </a:r>
          </a:p>
        </p:txBody>
      </p:sp>
      <p:sp>
        <p:nvSpPr>
          <p:cNvPr id="3" name="Inhaltsplatzhalter 2"/>
          <p:cNvSpPr>
            <a:spLocks noGrp="1"/>
          </p:cNvSpPr>
          <p:nvPr>
            <p:ph idx="1"/>
          </p:nvPr>
        </p:nvSpPr>
        <p:spPr/>
        <p:txBody>
          <a:bodyPr>
            <a:normAutofit lnSpcReduction="10000"/>
          </a:bodyPr>
          <a:lstStyle/>
          <a:p>
            <a:pPr marL="114300" indent="0">
              <a:buNone/>
            </a:pPr>
            <a:r>
              <a:rPr lang="de-DE" sz="3200" dirty="0"/>
              <a:t>Ergebnisse:</a:t>
            </a:r>
          </a:p>
          <a:p>
            <a:r>
              <a:rPr lang="de-DE" sz="3200" dirty="0"/>
              <a:t>Wem nützt Ihr Produkt konkret? Und warum?</a:t>
            </a:r>
          </a:p>
          <a:p>
            <a:r>
              <a:rPr lang="de-DE" sz="3200" dirty="0"/>
              <a:t>Wird sich Ihre Zielgruppe vergrößern? Warum?</a:t>
            </a:r>
          </a:p>
          <a:p>
            <a:r>
              <a:rPr lang="de-DE" sz="3200" dirty="0"/>
              <a:t>Warum „kauft“ die Zielgruppe konkret?</a:t>
            </a:r>
          </a:p>
          <a:p>
            <a:r>
              <a:rPr lang="de-DE" sz="3200" dirty="0"/>
              <a:t>Service, Wartung und Beratung als kaufentscheidende Faktoren</a:t>
            </a:r>
          </a:p>
          <a:p>
            <a:endParaRPr lang="de-DE" dirty="0"/>
          </a:p>
        </p:txBody>
      </p:sp>
      <p:pic>
        <p:nvPicPr>
          <p:cNvPr id="4" name="Audio 3">
            <a:hlinkClick r:id="" action="ppaction://media"/>
            <a:extLst>
              <a:ext uri="{FF2B5EF4-FFF2-40B4-BE49-F238E27FC236}">
                <a16:creationId xmlns:a16="http://schemas.microsoft.com/office/drawing/2014/main" id="{E53868AA-D981-473A-B9A5-C063DC5338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3527854001"/>
      </p:ext>
    </p:extLst>
  </p:cSld>
  <p:clrMapOvr>
    <a:masterClrMapping/>
  </p:clrMapOvr>
  <mc:AlternateContent xmlns:mc="http://schemas.openxmlformats.org/markup-compatibility/2006">
    <mc:Choice xmlns:p14="http://schemas.microsoft.com/office/powerpoint/2010/main" Requires="p14">
      <p:transition spd="slow" p14:dur="1500" advTm="103849">
        <p:split orient="vert"/>
      </p:transition>
    </mc:Choice>
    <mc:Fallback>
      <p:transition spd="slow" advTm="10384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Marketing-Mix</a:t>
            </a:r>
          </a:p>
        </p:txBody>
      </p:sp>
      <p:sp>
        <p:nvSpPr>
          <p:cNvPr id="7" name="Inhaltsplatzhalter 6"/>
          <p:cNvSpPr>
            <a:spLocks noGrp="1"/>
          </p:cNvSpPr>
          <p:nvPr>
            <p:ph idx="1"/>
          </p:nvPr>
        </p:nvSpPr>
        <p:spPr>
          <a:xfrm>
            <a:off x="457200" y="1752600"/>
            <a:ext cx="8229600" cy="4628728"/>
          </a:xfrm>
        </p:spPr>
        <p:txBody>
          <a:bodyPr>
            <a:normAutofit/>
          </a:bodyPr>
          <a:lstStyle/>
          <a:p>
            <a:endParaRPr lang="de-DE" dirty="0"/>
          </a:p>
          <a:p>
            <a:r>
              <a:rPr lang="de-DE" dirty="0"/>
              <a:t>aufeinander abgestimmte Kombination der Marketing-Instrumente</a:t>
            </a:r>
          </a:p>
          <a:p>
            <a:pPr marL="114300" indent="0">
              <a:buNone/>
            </a:pPr>
            <a:r>
              <a:rPr lang="de-DE" dirty="0"/>
              <a:t>	a) 	Gestaltung des Produkts und des 			Sortiments</a:t>
            </a:r>
          </a:p>
          <a:p>
            <a:pPr marL="114300" indent="0">
              <a:buNone/>
            </a:pPr>
            <a:r>
              <a:rPr lang="de-DE" dirty="0"/>
              <a:t>	b) 	Preisgestaltung</a:t>
            </a:r>
          </a:p>
          <a:p>
            <a:pPr marL="114300" indent="0">
              <a:buNone/>
            </a:pPr>
            <a:r>
              <a:rPr lang="de-DE" dirty="0"/>
              <a:t>	c) 	Kommunikation Werbung, PR)	</a:t>
            </a:r>
          </a:p>
          <a:p>
            <a:pPr marL="114300" indent="0">
              <a:buNone/>
            </a:pPr>
            <a:r>
              <a:rPr lang="de-DE" dirty="0"/>
              <a:t>	d)	Wahl der Vertriebskanäle (z.B. online, 			offline, über Vertriebspartner etc.) </a:t>
            </a:r>
          </a:p>
          <a:p>
            <a:pPr marL="114300" indent="0" algn="ctr">
              <a:buNone/>
            </a:pPr>
            <a:r>
              <a:rPr lang="de-DE" b="1" i="1" dirty="0"/>
              <a:t>UNTER BERÜCKSICHTIGUNG DES KUNDENVERHALTENS UND DER KONKURRENZSITUATION</a:t>
            </a:r>
          </a:p>
        </p:txBody>
      </p:sp>
      <p:pic>
        <p:nvPicPr>
          <p:cNvPr id="3" name="Audio 2">
            <a:hlinkClick r:id="" action="ppaction://media"/>
            <a:extLst>
              <a:ext uri="{FF2B5EF4-FFF2-40B4-BE49-F238E27FC236}">
                <a16:creationId xmlns:a16="http://schemas.microsoft.com/office/drawing/2014/main" id="{B2232E41-B312-455C-B8D3-97FC719AE29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2810729850"/>
      </p:ext>
    </p:extLst>
  </p:cSld>
  <p:clrMapOvr>
    <a:masterClrMapping/>
  </p:clrMapOvr>
  <mc:AlternateContent xmlns:mc="http://schemas.openxmlformats.org/markup-compatibility/2006">
    <mc:Choice xmlns:p14="http://schemas.microsoft.com/office/powerpoint/2010/main" Requires="p14">
      <p:transition spd="slow" p14:dur="1500" advTm="76682">
        <p:split orient="vert"/>
      </p:transition>
    </mc:Choice>
    <mc:Fallback>
      <p:transition spd="slow" advTm="7668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5536" y="476672"/>
            <a:ext cx="8260672" cy="1039427"/>
          </a:xfrm>
        </p:spPr>
        <p:txBody>
          <a:bodyPr>
            <a:normAutofit/>
          </a:bodyPr>
          <a:lstStyle/>
          <a:p>
            <a:r>
              <a:rPr lang="de-DE" dirty="0" err="1"/>
              <a:t>pRODUKTPOLITIK</a:t>
            </a:r>
            <a:endParaRPr lang="de-DE" dirty="0"/>
          </a:p>
        </p:txBody>
      </p:sp>
      <p:sp>
        <p:nvSpPr>
          <p:cNvPr id="3" name="Inhaltsplatzhalter 2"/>
          <p:cNvSpPr>
            <a:spLocks noGrp="1"/>
          </p:cNvSpPr>
          <p:nvPr>
            <p:ph idx="1"/>
          </p:nvPr>
        </p:nvSpPr>
        <p:spPr>
          <a:xfrm>
            <a:off x="878904" y="1752600"/>
            <a:ext cx="8229600" cy="4373563"/>
          </a:xfrm>
        </p:spPr>
        <p:txBody>
          <a:bodyPr>
            <a:normAutofit/>
          </a:bodyPr>
          <a:lstStyle/>
          <a:p>
            <a:pPr marL="114300" indent="0">
              <a:buNone/>
            </a:pPr>
            <a:r>
              <a:rPr lang="de-DE" dirty="0"/>
              <a:t>Die Marktforschung muss Folgendes ergeben haben:</a:t>
            </a:r>
          </a:p>
          <a:p>
            <a:r>
              <a:rPr lang="de-DE" dirty="0"/>
              <a:t>Bedarf vorhanden? </a:t>
            </a:r>
          </a:p>
          <a:p>
            <a:pPr lvl="1"/>
            <a:r>
              <a:rPr lang="de-DE" dirty="0"/>
              <a:t>Wo liegt der Kundennutzen? </a:t>
            </a:r>
          </a:p>
          <a:p>
            <a:pPr lvl="1"/>
            <a:r>
              <a:rPr lang="de-DE" dirty="0"/>
              <a:t>Sachliche Funktionen des Produktes (</a:t>
            </a:r>
            <a:r>
              <a:rPr lang="de-DE" b="1" i="1" dirty="0"/>
              <a:t>Gebrauchsnutzen</a:t>
            </a:r>
            <a:r>
              <a:rPr lang="de-DE" dirty="0"/>
              <a:t>)</a:t>
            </a:r>
          </a:p>
          <a:p>
            <a:pPr lvl="1"/>
            <a:r>
              <a:rPr lang="de-DE" dirty="0"/>
              <a:t>emotionale Funktionen des Produktes (</a:t>
            </a:r>
            <a:r>
              <a:rPr lang="de-DE" b="1" i="1" dirty="0"/>
              <a:t>Geltungsnutzen</a:t>
            </a:r>
            <a:r>
              <a:rPr lang="de-DE" dirty="0"/>
              <a:t>) </a:t>
            </a:r>
          </a:p>
          <a:p>
            <a:r>
              <a:rPr lang="de-DE" dirty="0"/>
              <a:t>notwendige Produkteigenschaften für eine erfolgreiche Vermarktung </a:t>
            </a:r>
            <a:r>
              <a:rPr lang="de-DE" i="1" dirty="0"/>
              <a:t>(Bsp. Kein Programm für Privatkunden, das nicht unter Windows XYZ läuft) </a:t>
            </a:r>
            <a:endParaRPr lang="de-DE" dirty="0"/>
          </a:p>
          <a:p>
            <a:r>
              <a:rPr lang="de-DE" dirty="0"/>
              <a:t>Vergleichbare Produkte vorhanden? Was kosten und können diese?</a:t>
            </a:r>
          </a:p>
        </p:txBody>
      </p:sp>
      <p:pic>
        <p:nvPicPr>
          <p:cNvPr id="4" name="Audio 3">
            <a:hlinkClick r:id="" action="ppaction://media"/>
            <a:extLst>
              <a:ext uri="{FF2B5EF4-FFF2-40B4-BE49-F238E27FC236}">
                <a16:creationId xmlns:a16="http://schemas.microsoft.com/office/drawing/2014/main" id="{6139B404-BBB8-437B-8787-C85DCC524EF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426197349"/>
      </p:ext>
    </p:extLst>
  </p:cSld>
  <p:clrMapOvr>
    <a:masterClrMapping/>
  </p:clrMapOvr>
  <mc:AlternateContent xmlns:mc="http://schemas.openxmlformats.org/markup-compatibility/2006">
    <mc:Choice xmlns:p14="http://schemas.microsoft.com/office/powerpoint/2010/main" Requires="p14">
      <p:transition spd="slow" p14:dur="1500" advTm="134290">
        <p:split orient="vert"/>
      </p:transition>
    </mc:Choice>
    <mc:Fallback>
      <p:transition spd="slow" advTm="13429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Alleinstellung des Anbieters</a:t>
            </a:r>
          </a:p>
        </p:txBody>
      </p:sp>
      <p:sp>
        <p:nvSpPr>
          <p:cNvPr id="3" name="Inhaltsplatzhalter 2"/>
          <p:cNvSpPr>
            <a:spLocks noGrp="1"/>
          </p:cNvSpPr>
          <p:nvPr>
            <p:ph idx="1"/>
          </p:nvPr>
        </p:nvSpPr>
        <p:spPr/>
        <p:txBody>
          <a:bodyPr>
            <a:normAutofit fontScale="92500" lnSpcReduction="10000"/>
          </a:bodyPr>
          <a:lstStyle/>
          <a:p>
            <a:pPr marL="114300" indent="0" algn="ctr">
              <a:buNone/>
            </a:pPr>
            <a:r>
              <a:rPr lang="de-DE" dirty="0"/>
              <a:t>Was ist das signifikante Merkmal des Produkts gegenüber der Konkurrenz?</a:t>
            </a:r>
          </a:p>
          <a:p>
            <a:pPr marL="114300" indent="0" algn="ctr">
              <a:buNone/>
            </a:pPr>
            <a:endParaRPr lang="de-DE" dirty="0"/>
          </a:p>
          <a:p>
            <a:pPr marL="114300" indent="0" algn="ctr">
              <a:buNone/>
            </a:pPr>
            <a:r>
              <a:rPr lang="de-DE" b="1" i="1" dirty="0"/>
              <a:t>Sog. Alleinstellungsmerkmal</a:t>
            </a:r>
          </a:p>
          <a:p>
            <a:pPr marL="114300" indent="0" algn="ctr">
              <a:buNone/>
            </a:pPr>
            <a:r>
              <a:rPr lang="de-DE" dirty="0"/>
              <a:t>Bildet normalerweise den Kern des Werbeauftritts</a:t>
            </a:r>
          </a:p>
          <a:p>
            <a:pPr marL="114300" indent="0">
              <a:buNone/>
            </a:pPr>
            <a:r>
              <a:rPr lang="de-DE" dirty="0"/>
              <a:t>			Qualität</a:t>
            </a:r>
          </a:p>
          <a:p>
            <a:pPr marL="114300" indent="0">
              <a:buNone/>
            </a:pPr>
            <a:r>
              <a:rPr lang="de-DE" dirty="0"/>
              <a:t>			Service</a:t>
            </a:r>
          </a:p>
          <a:p>
            <a:pPr marL="114300" indent="0">
              <a:buNone/>
            </a:pPr>
            <a:r>
              <a:rPr lang="de-DE" dirty="0"/>
              <a:t>			Innovationsgehalt</a:t>
            </a:r>
          </a:p>
          <a:p>
            <a:pPr marL="114300" indent="0" algn="ctr">
              <a:buNone/>
            </a:pPr>
            <a:endParaRPr lang="de-DE" dirty="0"/>
          </a:p>
          <a:p>
            <a:pPr marL="114300" indent="0" algn="ctr">
              <a:buNone/>
            </a:pPr>
            <a:r>
              <a:rPr lang="de-DE" dirty="0"/>
              <a:t>Gibt es keine entsprechenden Merkmale, so bildet der Preis das Alleinstellungsmerkmal (Unterbietungswettbewerb)</a:t>
            </a:r>
          </a:p>
        </p:txBody>
      </p:sp>
      <p:sp>
        <p:nvSpPr>
          <p:cNvPr id="5" name="Pfeil nach unten 4"/>
          <p:cNvSpPr/>
          <p:nvPr/>
        </p:nvSpPr>
        <p:spPr>
          <a:xfrm>
            <a:off x="4372567" y="2483590"/>
            <a:ext cx="57606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Audio 3">
            <a:hlinkClick r:id="" action="ppaction://media"/>
            <a:extLst>
              <a:ext uri="{FF2B5EF4-FFF2-40B4-BE49-F238E27FC236}">
                <a16:creationId xmlns:a16="http://schemas.microsoft.com/office/drawing/2014/main" id="{F2C7C1CC-BAB1-4189-B468-E313692C8E5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314561135"/>
      </p:ext>
    </p:extLst>
  </p:cSld>
  <p:clrMapOvr>
    <a:masterClrMapping/>
  </p:clrMapOvr>
  <mc:AlternateContent xmlns:mc="http://schemas.openxmlformats.org/markup-compatibility/2006">
    <mc:Choice xmlns:p14="http://schemas.microsoft.com/office/powerpoint/2010/main" Requires="p14">
      <p:transition spd="slow" p14:dur="1500" advTm="151102">
        <p:split orient="vert"/>
      </p:transition>
    </mc:Choice>
    <mc:Fallback>
      <p:transition spd="slow" advTm="15110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4"/>
                </p:tgtEl>
              </p:cMediaNode>
            </p:audio>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39877" y="409319"/>
            <a:ext cx="8260672" cy="1039427"/>
          </a:xfrm>
        </p:spPr>
        <p:txBody>
          <a:bodyPr>
            <a:normAutofit fontScale="90000"/>
          </a:bodyPr>
          <a:lstStyle/>
          <a:p>
            <a:r>
              <a:rPr lang="de-DE" dirty="0"/>
              <a:t>Produktpositionierung in Märkten</a:t>
            </a:r>
          </a:p>
        </p:txBody>
      </p:sp>
      <p:sp>
        <p:nvSpPr>
          <p:cNvPr id="3" name="Inhaltsplatzhalter 2"/>
          <p:cNvSpPr>
            <a:spLocks noGrp="1"/>
          </p:cNvSpPr>
          <p:nvPr>
            <p:ph idx="1"/>
          </p:nvPr>
        </p:nvSpPr>
        <p:spPr/>
        <p:txBody>
          <a:bodyPr>
            <a:normAutofit/>
          </a:bodyPr>
          <a:lstStyle/>
          <a:p>
            <a:pPr lvl="1"/>
            <a:endParaRPr lang="de-DE" dirty="0"/>
          </a:p>
          <a:p>
            <a:endParaRPr lang="de-DE"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697011"/>
            <a:ext cx="772545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1331640" y="5517232"/>
            <a:ext cx="6624736" cy="369332"/>
          </a:xfrm>
          <a:prstGeom prst="rect">
            <a:avLst/>
          </a:prstGeom>
          <a:noFill/>
        </p:spPr>
        <p:txBody>
          <a:bodyPr wrap="square" rtlCol="0">
            <a:spAutoFit/>
          </a:bodyPr>
          <a:lstStyle/>
          <a:p>
            <a:pPr algn="ctr"/>
            <a:r>
              <a:rPr lang="de-DE" b="1" i="1" dirty="0"/>
              <a:t>Zu erweitern um Wachstumspotenzial der Märkte</a:t>
            </a:r>
          </a:p>
        </p:txBody>
      </p:sp>
      <p:pic>
        <p:nvPicPr>
          <p:cNvPr id="4" name="Audio 3">
            <a:hlinkClick r:id="" action="ppaction://media"/>
            <a:extLst>
              <a:ext uri="{FF2B5EF4-FFF2-40B4-BE49-F238E27FC236}">
                <a16:creationId xmlns:a16="http://schemas.microsoft.com/office/drawing/2014/main" id="{ED9124DB-EAB9-4CEF-938D-5DA70161C3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234379313"/>
      </p:ext>
    </p:extLst>
  </p:cSld>
  <p:clrMapOvr>
    <a:masterClrMapping/>
  </p:clrMapOvr>
  <mc:AlternateContent xmlns:mc="http://schemas.openxmlformats.org/markup-compatibility/2006">
    <mc:Choice xmlns:p14="http://schemas.microsoft.com/office/powerpoint/2010/main" Requires="p14">
      <p:transition spd="slow" p14:dur="1500" advTm="182170">
        <p:split orient="vert"/>
      </p:transition>
    </mc:Choice>
    <mc:Fallback>
      <p:transition spd="slow" advTm="18217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Lebenszyklus von </a:t>
            </a:r>
            <a:r>
              <a:rPr lang="de-DE" dirty="0" err="1"/>
              <a:t>produkten</a:t>
            </a:r>
            <a:endParaRPr lang="de-DE" dirty="0"/>
          </a:p>
        </p:txBody>
      </p:sp>
      <p:sp>
        <p:nvSpPr>
          <p:cNvPr id="3" name="Inhaltsplatzhalter 2"/>
          <p:cNvSpPr>
            <a:spLocks noGrp="1"/>
          </p:cNvSpPr>
          <p:nvPr>
            <p:ph idx="1"/>
          </p:nvPr>
        </p:nvSpPr>
        <p:spPr>
          <a:xfrm>
            <a:off x="343555" y="1700808"/>
            <a:ext cx="8229600" cy="4373563"/>
          </a:xfrm>
        </p:spPr>
        <p:txBody>
          <a:bodyPr>
            <a:normAutofit/>
          </a:bodyPr>
          <a:lstStyle/>
          <a:p>
            <a:pPr marL="114300" indent="0">
              <a:buNone/>
            </a:pPr>
            <a:endParaRPr lang="de-DE" dirty="0"/>
          </a:p>
          <a:p>
            <a:pPr marL="114300" indent="0">
              <a:buNone/>
            </a:pPr>
            <a:endParaRPr lang="de-DE" dirty="0"/>
          </a:p>
          <a:p>
            <a:pPr marL="114300" indent="0">
              <a:buNone/>
            </a:pPr>
            <a:endParaRPr lang="de-DE" dirty="0"/>
          </a:p>
          <a:p>
            <a:pPr marL="114300" indent="0">
              <a:buNone/>
            </a:pPr>
            <a:endParaRPr lang="de-DE" dirty="0"/>
          </a:p>
          <a:p>
            <a:pPr marL="114300" indent="0">
              <a:buNone/>
            </a:pPr>
            <a:endParaRPr lang="de-DE" dirty="0"/>
          </a:p>
          <a:p>
            <a:pPr marL="114300" indent="0">
              <a:buNone/>
            </a:pPr>
            <a:endParaRPr lang="de-DE" dirty="0"/>
          </a:p>
          <a:p>
            <a:pPr marL="114300" indent="0">
              <a:buNone/>
            </a:pPr>
            <a:endParaRPr lang="de-DE" dirty="0"/>
          </a:p>
          <a:p>
            <a:pPr marL="114300" indent="0">
              <a:buNone/>
            </a:pPr>
            <a:endParaRPr lang="de-DE" dirty="0"/>
          </a:p>
          <a:p>
            <a:pPr marL="114300" indent="0">
              <a:buNone/>
            </a:pPr>
            <a:endParaRPr lang="de-DE" dirty="0"/>
          </a:p>
          <a:p>
            <a:pPr marL="114300" indent="0">
              <a:buNone/>
            </a:pPr>
            <a:endParaRPr lang="de-DE" sz="2200" dirty="0"/>
          </a:p>
          <a:p>
            <a:pPr marL="114300" indent="0">
              <a:buNone/>
            </a:pPr>
            <a:endParaRPr lang="de-DE" sz="2200" dirty="0"/>
          </a:p>
          <a:p>
            <a:pPr marL="114300" indent="0">
              <a:buNone/>
            </a:pPr>
            <a:endParaRPr lang="de-DE" sz="2200" dirty="0"/>
          </a:p>
          <a:p>
            <a:pPr marL="114300" indent="0">
              <a:buNone/>
            </a:pPr>
            <a:endParaRPr lang="de-DE" sz="2200"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844824"/>
            <a:ext cx="7258384" cy="4479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a:extLst>
              <a:ext uri="{FF2B5EF4-FFF2-40B4-BE49-F238E27FC236}">
                <a16:creationId xmlns:a16="http://schemas.microsoft.com/office/drawing/2014/main" id="{A0050455-2A33-4278-9C03-9157B0D9B5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897543641"/>
      </p:ext>
    </p:extLst>
  </p:cSld>
  <p:clrMapOvr>
    <a:masterClrMapping/>
  </p:clrMapOvr>
  <mc:AlternateContent xmlns:mc="http://schemas.openxmlformats.org/markup-compatibility/2006">
    <mc:Choice xmlns:p14="http://schemas.microsoft.com/office/powerpoint/2010/main" Requires="p14">
      <p:transition spd="slow" p14:dur="1500" advTm="150266">
        <p:split orient="vert"/>
      </p:transition>
    </mc:Choice>
    <mc:Fallback>
      <p:transition spd="slow" advTm="150266">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Anbieterverhalten Im </a:t>
            </a:r>
            <a:r>
              <a:rPr lang="de-DE" dirty="0" err="1"/>
              <a:t>lebenszyklus</a:t>
            </a:r>
            <a:endParaRPr lang="de-DE" dirty="0"/>
          </a:p>
        </p:txBody>
      </p:sp>
      <p:sp>
        <p:nvSpPr>
          <p:cNvPr id="3" name="Inhaltsplatzhalter 2"/>
          <p:cNvSpPr>
            <a:spLocks noGrp="1"/>
          </p:cNvSpPr>
          <p:nvPr>
            <p:ph idx="1"/>
          </p:nvPr>
        </p:nvSpPr>
        <p:spPr/>
        <p:txBody>
          <a:bodyPr>
            <a:normAutofit fontScale="92500" lnSpcReduction="10000"/>
          </a:bodyPr>
          <a:lstStyle/>
          <a:p>
            <a:pPr marL="114300" indent="0">
              <a:buNone/>
            </a:pPr>
            <a:r>
              <a:rPr lang="de-DE" dirty="0"/>
              <a:t>Einführung:</a:t>
            </a:r>
          </a:p>
          <a:p>
            <a:pPr marL="114300" indent="0">
              <a:buNone/>
            </a:pPr>
            <a:r>
              <a:rPr lang="de-DE" dirty="0"/>
              <a:t>	intensive Werbung, KEINE großzügigen Rabatte</a:t>
            </a:r>
          </a:p>
          <a:p>
            <a:pPr marL="114300" indent="0">
              <a:buNone/>
            </a:pPr>
            <a:r>
              <a:rPr lang="de-DE" dirty="0"/>
              <a:t>Wachstum:</a:t>
            </a:r>
          </a:p>
          <a:p>
            <a:pPr marL="114300" indent="0">
              <a:buNone/>
            </a:pPr>
            <a:r>
              <a:rPr lang="de-DE" dirty="0"/>
              <a:t>	Werbung mit größerem Streukreis, Rabatte 	zumeist unnötig</a:t>
            </a:r>
          </a:p>
          <a:p>
            <a:pPr marL="114300" indent="0">
              <a:buNone/>
            </a:pPr>
            <a:r>
              <a:rPr lang="de-DE" dirty="0"/>
              <a:t>Reife/Sättigung:</a:t>
            </a:r>
          </a:p>
          <a:p>
            <a:pPr marL="114300" indent="0">
              <a:buNone/>
            </a:pPr>
            <a:r>
              <a:rPr lang="de-DE" dirty="0"/>
              <a:t>	Erinnerungswerbung, Produktvariation 	(„Billigvarianten“), Produktmodifikationen 	(Updates, Modellpflege) oder Preissenkungen 	nötig 	aufgrund zunehmenden Konkurrenzdrucks</a:t>
            </a:r>
          </a:p>
          <a:p>
            <a:pPr marL="114300" indent="0">
              <a:buNone/>
            </a:pPr>
            <a:r>
              <a:rPr lang="de-DE" dirty="0"/>
              <a:t>Rückgang:</a:t>
            </a:r>
          </a:p>
          <a:p>
            <a:pPr marL="114300" indent="0">
              <a:buNone/>
            </a:pPr>
            <a:r>
              <a:rPr lang="de-DE" dirty="0"/>
              <a:t>	Produkt wird eliminiert; keine Werbung mehr</a:t>
            </a:r>
          </a:p>
        </p:txBody>
      </p:sp>
      <p:pic>
        <p:nvPicPr>
          <p:cNvPr id="4" name="Audio 3">
            <a:hlinkClick r:id="" action="ppaction://media"/>
            <a:extLst>
              <a:ext uri="{FF2B5EF4-FFF2-40B4-BE49-F238E27FC236}">
                <a16:creationId xmlns:a16="http://schemas.microsoft.com/office/drawing/2014/main" id="{8BA72FA1-5360-4A76-9242-9804E55F7303}"/>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745434913"/>
      </p:ext>
    </p:extLst>
  </p:cSld>
  <p:clrMapOvr>
    <a:masterClrMapping/>
  </p:clrMapOvr>
  <mc:AlternateContent xmlns:mc="http://schemas.openxmlformats.org/markup-compatibility/2006">
    <mc:Choice xmlns:p14="http://schemas.microsoft.com/office/powerpoint/2010/main" Requires="p14">
      <p:transition spd="slow" p14:dur="1500" advTm="84484">
        <p:split orient="vert"/>
      </p:transition>
    </mc:Choice>
    <mc:Fallback>
      <p:transition spd="slow" advTm="8448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Preise und Konditionen</a:t>
            </a:r>
          </a:p>
        </p:txBody>
      </p:sp>
      <p:sp>
        <p:nvSpPr>
          <p:cNvPr id="3" name="Inhaltsplatzhalter 2"/>
          <p:cNvSpPr>
            <a:spLocks noGrp="1"/>
          </p:cNvSpPr>
          <p:nvPr>
            <p:ph sz="half" idx="1"/>
          </p:nvPr>
        </p:nvSpPr>
        <p:spPr/>
        <p:txBody>
          <a:bodyPr>
            <a:normAutofit fontScale="85000" lnSpcReduction="20000"/>
          </a:bodyPr>
          <a:lstStyle/>
          <a:p>
            <a:pPr marL="114300" indent="0" algn="ctr">
              <a:buNone/>
            </a:pPr>
            <a:r>
              <a:rPr lang="de-DE" sz="3200" b="1" dirty="0"/>
              <a:t>Preise</a:t>
            </a:r>
          </a:p>
          <a:p>
            <a:pPr marL="114300" indent="0">
              <a:buNone/>
            </a:pPr>
            <a:r>
              <a:rPr lang="de-DE" dirty="0"/>
              <a:t>Kostenorientiert</a:t>
            </a:r>
          </a:p>
          <a:p>
            <a:pPr lvl="1"/>
            <a:r>
              <a:rPr lang="de-DE" dirty="0"/>
              <a:t>Deckung der Produktionskosten</a:t>
            </a:r>
          </a:p>
          <a:p>
            <a:pPr marL="114300" indent="0">
              <a:buNone/>
            </a:pPr>
            <a:r>
              <a:rPr lang="de-DE" dirty="0"/>
              <a:t>Marktorientiert</a:t>
            </a:r>
          </a:p>
          <a:p>
            <a:pPr lvl="1"/>
            <a:r>
              <a:rPr lang="de-DE" dirty="0"/>
              <a:t>Abschöpfung</a:t>
            </a:r>
          </a:p>
          <a:p>
            <a:pPr lvl="1"/>
            <a:r>
              <a:rPr lang="de-DE" dirty="0"/>
              <a:t>Durchdringung (Abwerben von Kunden der Konkurrenz)</a:t>
            </a:r>
          </a:p>
          <a:p>
            <a:pPr lvl="1"/>
            <a:r>
              <a:rPr lang="de-DE" dirty="0"/>
              <a:t>Rabatte und Boni</a:t>
            </a:r>
          </a:p>
        </p:txBody>
      </p:sp>
      <p:sp>
        <p:nvSpPr>
          <p:cNvPr id="4" name="Inhaltsplatzhalter 3"/>
          <p:cNvSpPr>
            <a:spLocks noGrp="1"/>
          </p:cNvSpPr>
          <p:nvPr>
            <p:ph sz="half" idx="2"/>
          </p:nvPr>
        </p:nvSpPr>
        <p:spPr>
          <a:xfrm>
            <a:off x="4648200" y="1719071"/>
            <a:ext cx="4172272" cy="4407408"/>
          </a:xfrm>
        </p:spPr>
        <p:txBody>
          <a:bodyPr>
            <a:normAutofit fontScale="85000" lnSpcReduction="20000"/>
          </a:bodyPr>
          <a:lstStyle/>
          <a:p>
            <a:pPr marL="114300" indent="0" algn="ctr">
              <a:buNone/>
            </a:pPr>
            <a:r>
              <a:rPr lang="de-DE" sz="3200" b="1" dirty="0"/>
              <a:t>Konditionen</a:t>
            </a:r>
          </a:p>
          <a:p>
            <a:pPr marL="114300" indent="0">
              <a:buNone/>
            </a:pPr>
            <a:r>
              <a:rPr lang="de-DE" dirty="0"/>
              <a:t>Lieferkonditionen</a:t>
            </a:r>
          </a:p>
          <a:p>
            <a:pPr lvl="1"/>
            <a:r>
              <a:rPr lang="de-DE" dirty="0"/>
              <a:t>ab Werk</a:t>
            </a:r>
          </a:p>
          <a:p>
            <a:pPr lvl="1"/>
            <a:r>
              <a:rPr lang="de-DE" dirty="0"/>
              <a:t>Frei Haus</a:t>
            </a:r>
          </a:p>
          <a:p>
            <a:pPr marL="114300" indent="0">
              <a:buNone/>
            </a:pPr>
            <a:endParaRPr lang="de-DE" dirty="0"/>
          </a:p>
          <a:p>
            <a:pPr marL="114300" indent="0">
              <a:buNone/>
            </a:pPr>
            <a:r>
              <a:rPr lang="de-DE" dirty="0"/>
              <a:t>Zahlungskonditionen</a:t>
            </a:r>
          </a:p>
          <a:p>
            <a:pPr lvl="1"/>
            <a:r>
              <a:rPr lang="de-DE" dirty="0"/>
              <a:t>Vorkasse</a:t>
            </a:r>
          </a:p>
          <a:p>
            <a:pPr lvl="1"/>
            <a:r>
              <a:rPr lang="de-DE" dirty="0"/>
              <a:t>Ratenkauf</a:t>
            </a:r>
          </a:p>
          <a:p>
            <a:pPr lvl="1"/>
            <a:r>
              <a:rPr lang="de-DE" dirty="0"/>
              <a:t>Zahlungsziele (Problem: eigene Liquiditätsplanung)</a:t>
            </a:r>
          </a:p>
          <a:p>
            <a:pPr lvl="1"/>
            <a:r>
              <a:rPr lang="de-DE" dirty="0"/>
              <a:t>Skonti (Tipp beim Einkauf: Skonto immer nutzen, auch wenn Sie sich knietief in den Dispo fahren müssen)</a:t>
            </a:r>
          </a:p>
          <a:p>
            <a:pPr marL="411480" lvl="1" indent="0">
              <a:buNone/>
            </a:pPr>
            <a:endParaRPr lang="de-DE" dirty="0"/>
          </a:p>
          <a:p>
            <a:pPr marL="114300" indent="0">
              <a:buNone/>
            </a:pPr>
            <a:endParaRPr lang="de-DE" dirty="0"/>
          </a:p>
        </p:txBody>
      </p:sp>
      <p:pic>
        <p:nvPicPr>
          <p:cNvPr id="5" name="Audio 4">
            <a:hlinkClick r:id="" action="ppaction://media"/>
            <a:extLst>
              <a:ext uri="{FF2B5EF4-FFF2-40B4-BE49-F238E27FC236}">
                <a16:creationId xmlns:a16="http://schemas.microsoft.com/office/drawing/2014/main" id="{494B9418-C473-44AA-AABB-3DDDFB47C2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48676625"/>
      </p:ext>
    </p:extLst>
  </p:cSld>
  <p:clrMapOvr>
    <a:masterClrMapping/>
  </p:clrMapOvr>
  <mc:AlternateContent xmlns:mc="http://schemas.openxmlformats.org/markup-compatibility/2006">
    <mc:Choice xmlns:p14="http://schemas.microsoft.com/office/powerpoint/2010/main" Requires="p14">
      <p:transition spd="slow" p14:dur="1500" advTm="219043">
        <p:split orient="vert"/>
      </p:transition>
    </mc:Choice>
    <mc:Fallback>
      <p:transition spd="slow" advTm="21904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Auswirkungen von Preiserhöhungen auf den Umsatz</a:t>
            </a:r>
          </a:p>
        </p:txBody>
      </p:sp>
      <p:sp>
        <p:nvSpPr>
          <p:cNvPr id="3" name="Inhaltsplatzhalter 2"/>
          <p:cNvSpPr>
            <a:spLocks noGrp="1"/>
          </p:cNvSpPr>
          <p:nvPr>
            <p:ph sz="half" idx="1"/>
          </p:nvPr>
        </p:nvSpPr>
        <p:spPr>
          <a:xfrm>
            <a:off x="323528" y="5410403"/>
            <a:ext cx="4038600" cy="393222"/>
          </a:xfrm>
        </p:spPr>
        <p:txBody>
          <a:bodyPr>
            <a:noAutofit/>
          </a:bodyPr>
          <a:lstStyle/>
          <a:p>
            <a:pPr marL="114300" indent="0" algn="ctr">
              <a:buNone/>
            </a:pPr>
            <a:r>
              <a:rPr lang="de-DE" sz="1400" b="1" i="1" dirty="0"/>
              <a:t>Nachfrager reagieren „stark“ auf Preiserhöhungen, elastische Nachfrage, Preiserhöhung führt zu Umsatzrückgang</a:t>
            </a:r>
          </a:p>
        </p:txBody>
      </p:sp>
      <p:sp>
        <p:nvSpPr>
          <p:cNvPr id="4" name="Inhaltsplatzhalter 3"/>
          <p:cNvSpPr>
            <a:spLocks noGrp="1"/>
          </p:cNvSpPr>
          <p:nvPr>
            <p:ph sz="half" idx="2"/>
          </p:nvPr>
        </p:nvSpPr>
        <p:spPr>
          <a:xfrm>
            <a:off x="4725919" y="5445876"/>
            <a:ext cx="4038600" cy="720080"/>
          </a:xfrm>
        </p:spPr>
        <p:txBody>
          <a:bodyPr>
            <a:noAutofit/>
          </a:bodyPr>
          <a:lstStyle/>
          <a:p>
            <a:pPr marL="114300" indent="0" algn="ctr">
              <a:buNone/>
            </a:pPr>
            <a:r>
              <a:rPr lang="de-DE" sz="1400" b="1" i="1" dirty="0"/>
              <a:t>Nachfrager reagieren weniger „stark“ auf Preiserhöhungen, unelastische  Nachfrage, Preiserhöhung führt zu Umsatzsteigerung</a:t>
            </a:r>
          </a:p>
        </p:txBody>
      </p:sp>
      <p:sp>
        <p:nvSpPr>
          <p:cNvPr id="6" name="Textfeld 5"/>
          <p:cNvSpPr txBox="1"/>
          <p:nvPr/>
        </p:nvSpPr>
        <p:spPr>
          <a:xfrm>
            <a:off x="323528" y="1628800"/>
            <a:ext cx="8424936" cy="646331"/>
          </a:xfrm>
          <a:prstGeom prst="rect">
            <a:avLst/>
          </a:prstGeom>
          <a:noFill/>
        </p:spPr>
        <p:txBody>
          <a:bodyPr wrap="square" rtlCol="0">
            <a:spAutoFit/>
          </a:bodyPr>
          <a:lstStyle/>
          <a:p>
            <a:pPr algn="ctr"/>
            <a:r>
              <a:rPr lang="de-DE" dirty="0"/>
              <a:t>Normalfall: Preiserhöhungen ziehen Nachfragerückgänge nach sich (Ausnahmen: </a:t>
            </a:r>
            <a:r>
              <a:rPr lang="de-DE" dirty="0" err="1"/>
              <a:t>Snobeffekte</a:t>
            </a:r>
            <a:r>
              <a:rPr lang="de-DE" dirty="0"/>
              <a:t>, Mitläufereffekte, Qualitätsvermutungseffekte)</a:t>
            </a:r>
          </a:p>
        </p:txBody>
      </p:sp>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2275131"/>
            <a:ext cx="3456384" cy="3159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88024" y="2275131"/>
            <a:ext cx="3551250" cy="3159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Audio 4">
            <a:hlinkClick r:id="" action="ppaction://media"/>
            <a:extLst>
              <a:ext uri="{FF2B5EF4-FFF2-40B4-BE49-F238E27FC236}">
                <a16:creationId xmlns:a16="http://schemas.microsoft.com/office/drawing/2014/main" id="{4A0C22A6-4AF5-49DD-BAF9-B545B3D9F13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616609756"/>
      </p:ext>
    </p:extLst>
  </p:cSld>
  <p:clrMapOvr>
    <a:masterClrMapping/>
  </p:clrMapOvr>
  <mc:AlternateContent xmlns:mc="http://schemas.openxmlformats.org/markup-compatibility/2006">
    <mc:Choice xmlns:p14="http://schemas.microsoft.com/office/powerpoint/2010/main" Requires="p14">
      <p:transition spd="slow" p14:dur="1500" advTm="212077">
        <p:split orient="vert"/>
      </p:transition>
    </mc:Choice>
    <mc:Fallback>
      <p:transition spd="slow" advTm="21207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3" grpId="0" build="p"/>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Definition</a:t>
            </a:r>
          </a:p>
        </p:txBody>
      </p:sp>
      <p:sp>
        <p:nvSpPr>
          <p:cNvPr id="6" name="Inhaltsplatzhalter 5"/>
          <p:cNvSpPr>
            <a:spLocks noGrp="1"/>
          </p:cNvSpPr>
          <p:nvPr>
            <p:ph idx="1"/>
          </p:nvPr>
        </p:nvSpPr>
        <p:spPr>
          <a:xfrm>
            <a:off x="457200" y="1988840"/>
            <a:ext cx="8147248" cy="4137323"/>
          </a:xfrm>
        </p:spPr>
        <p:txBody>
          <a:bodyPr>
            <a:normAutofit/>
          </a:bodyPr>
          <a:lstStyle/>
          <a:p>
            <a:endParaRPr lang="de-DE" sz="3200" dirty="0"/>
          </a:p>
          <a:p>
            <a:pPr marL="114300" indent="0">
              <a:buNone/>
            </a:pPr>
            <a:r>
              <a:rPr lang="de-DE" sz="3200" dirty="0"/>
              <a:t>Marketing umfasst die bewusste, systematische und konsequente Ausrichtung aller Aktivitäten auf aktuelle und mögliche zukünftige Absatzmärkte. </a:t>
            </a:r>
          </a:p>
        </p:txBody>
      </p:sp>
      <p:pic>
        <p:nvPicPr>
          <p:cNvPr id="3" name="Audio 2">
            <a:hlinkClick r:id="" action="ppaction://media"/>
            <a:extLst>
              <a:ext uri="{FF2B5EF4-FFF2-40B4-BE49-F238E27FC236}">
                <a16:creationId xmlns:a16="http://schemas.microsoft.com/office/drawing/2014/main" id="{EBA4E307-1970-4E35-AB0B-620715C6941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4158404921"/>
      </p:ext>
    </p:extLst>
  </p:cSld>
  <p:clrMapOvr>
    <a:masterClrMapping/>
  </p:clrMapOvr>
  <mc:AlternateContent xmlns:mc="http://schemas.openxmlformats.org/markup-compatibility/2006">
    <mc:Choice xmlns:p14="http://schemas.microsoft.com/office/powerpoint/2010/main" Requires="p14">
      <p:transition spd="slow" p14:dur="1500" advTm="36790">
        <p:split orient="vert"/>
      </p:transition>
    </mc:Choice>
    <mc:Fallback>
      <p:transition spd="slow" advTm="3679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Einflussgrößen der Preisgestaltung</a:t>
            </a:r>
          </a:p>
        </p:txBody>
      </p:sp>
      <p:pic>
        <p:nvPicPr>
          <p:cNvPr id="5122"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7200" y="2422521"/>
            <a:ext cx="8229600" cy="3033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a:extLst>
              <a:ext uri="{FF2B5EF4-FFF2-40B4-BE49-F238E27FC236}">
                <a16:creationId xmlns:a16="http://schemas.microsoft.com/office/drawing/2014/main" id="{CF617640-3287-41F2-851C-AC2563BE14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341439233"/>
      </p:ext>
    </p:extLst>
  </p:cSld>
  <p:clrMapOvr>
    <a:masterClrMapping/>
  </p:clrMapOvr>
  <mc:AlternateContent xmlns:mc="http://schemas.openxmlformats.org/markup-compatibility/2006">
    <mc:Choice xmlns:p14="http://schemas.microsoft.com/office/powerpoint/2010/main" Requires="p14">
      <p:transition spd="slow" p14:dur="1500" advTm="47030">
        <p:split orient="vert"/>
      </p:transition>
    </mc:Choice>
    <mc:Fallback>
      <p:transition spd="slow" advTm="4703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Kostenorientierte Preisfestsetzung</a:t>
            </a:r>
            <a:br>
              <a:rPr lang="de-DE" dirty="0"/>
            </a:br>
            <a:r>
              <a:rPr lang="de-DE" sz="2200" dirty="0"/>
              <a:t>-näheres in der Veranstaltung internes RW - </a:t>
            </a:r>
          </a:p>
        </p:txBody>
      </p:sp>
      <p:sp>
        <p:nvSpPr>
          <p:cNvPr id="3" name="Inhaltsplatzhalter 2"/>
          <p:cNvSpPr>
            <a:spLocks noGrp="1"/>
          </p:cNvSpPr>
          <p:nvPr>
            <p:ph idx="1"/>
          </p:nvPr>
        </p:nvSpPr>
        <p:spPr/>
        <p:txBody>
          <a:bodyPr/>
          <a:lstStyle/>
          <a:p>
            <a:pPr marL="114300" indent="0">
              <a:buNone/>
            </a:pPr>
            <a:r>
              <a:rPr lang="de-DE" dirty="0"/>
              <a:t>Kostendeckung als Prinzip:</a:t>
            </a:r>
          </a:p>
          <a:p>
            <a:r>
              <a:rPr lang="de-DE" dirty="0"/>
              <a:t>Absolute/kurzfristige Untergrenze: variable Kosten (Löhne, Materialverbrauch) müssen gedeckt sein</a:t>
            </a:r>
          </a:p>
          <a:p>
            <a:r>
              <a:rPr lang="de-DE" dirty="0"/>
              <a:t>Langfristige Untergrenze: fixe (von Produktion unabhängige Kosten wie Miete, Versicherungen etc.) und variable Kosten müssen gedeckt sein</a:t>
            </a:r>
          </a:p>
          <a:p>
            <a:endParaRPr lang="de-DE" dirty="0"/>
          </a:p>
          <a:p>
            <a:pPr marL="114300" indent="0" algn="ctr">
              <a:buNone/>
            </a:pPr>
            <a:r>
              <a:rPr lang="de-DE" dirty="0"/>
              <a:t>Langfristig müssen die Umsätze ausreichen, um fixe und variable Kosten zu decken, kurzfristig reicht eine Deckung der variablen Kosten aus</a:t>
            </a:r>
          </a:p>
        </p:txBody>
      </p:sp>
      <p:sp>
        <p:nvSpPr>
          <p:cNvPr id="5" name="Pfeil nach unten 4"/>
          <p:cNvSpPr/>
          <p:nvPr/>
        </p:nvSpPr>
        <p:spPr>
          <a:xfrm>
            <a:off x="4355976" y="4221088"/>
            <a:ext cx="57606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Audio 3">
            <a:hlinkClick r:id="" action="ppaction://media"/>
            <a:extLst>
              <a:ext uri="{FF2B5EF4-FFF2-40B4-BE49-F238E27FC236}">
                <a16:creationId xmlns:a16="http://schemas.microsoft.com/office/drawing/2014/main" id="{E38AC272-3E86-4A4D-B83E-69893D5D714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724717734"/>
      </p:ext>
    </p:extLst>
  </p:cSld>
  <p:clrMapOvr>
    <a:masterClrMapping/>
  </p:clrMapOvr>
  <mc:AlternateContent xmlns:mc="http://schemas.openxmlformats.org/markup-compatibility/2006">
    <mc:Choice xmlns:p14="http://schemas.microsoft.com/office/powerpoint/2010/main" Requires="p14">
      <p:transition spd="slow" p14:dur="1500" advTm="92448">
        <p:split orient="vert"/>
      </p:transition>
    </mc:Choice>
    <mc:Fallback>
      <p:transition spd="slow" advTm="92448">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4"/>
                </p:tgtEl>
              </p:cMediaNode>
            </p:audio>
          </p:childTnLst>
        </p:cTn>
      </p:par>
    </p:tnLst>
    <p:bldLst>
      <p:bldP spid="3" grpId="0" uiExpand="1" build="p"/>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Marktorientierte Preisfestsetzung</a:t>
            </a:r>
          </a:p>
        </p:txBody>
      </p:sp>
      <p:sp>
        <p:nvSpPr>
          <p:cNvPr id="3" name="Inhaltsplatzhalter 2"/>
          <p:cNvSpPr>
            <a:spLocks noGrp="1"/>
          </p:cNvSpPr>
          <p:nvPr>
            <p:ph idx="1"/>
          </p:nvPr>
        </p:nvSpPr>
        <p:spPr/>
        <p:txBody>
          <a:bodyPr/>
          <a:lstStyle/>
          <a:p>
            <a:r>
              <a:rPr lang="de-DE" dirty="0"/>
              <a:t>Sind meine Preise konkurrenzfähig?</a:t>
            </a:r>
          </a:p>
          <a:p>
            <a:r>
              <a:rPr lang="de-DE" dirty="0"/>
              <a:t>Welchen Preis zahlen die Kunden maximal?</a:t>
            </a:r>
          </a:p>
          <a:p>
            <a:r>
              <a:rPr lang="de-DE" dirty="0"/>
              <a:t>Welche Preise verlangt die Konkurrenz )? </a:t>
            </a:r>
          </a:p>
          <a:p>
            <a:pPr lvl="1"/>
            <a:r>
              <a:rPr lang="de-DE" dirty="0"/>
              <a:t>Gleichziehen, </a:t>
            </a:r>
          </a:p>
          <a:p>
            <a:pPr lvl="1"/>
            <a:r>
              <a:rPr lang="de-DE" dirty="0"/>
              <a:t>unterbieten oder </a:t>
            </a:r>
          </a:p>
          <a:p>
            <a:pPr lvl="1"/>
            <a:r>
              <a:rPr lang="de-DE" dirty="0"/>
              <a:t>über Service oder Qualität von Konkurrenz abheben?</a:t>
            </a:r>
          </a:p>
          <a:p>
            <a:pPr marL="114300" indent="0">
              <a:buNone/>
            </a:pPr>
            <a:endParaRPr lang="de-DE" dirty="0"/>
          </a:p>
        </p:txBody>
      </p:sp>
      <p:pic>
        <p:nvPicPr>
          <p:cNvPr id="4" name="Audio 3">
            <a:hlinkClick r:id="" action="ppaction://media"/>
            <a:extLst>
              <a:ext uri="{FF2B5EF4-FFF2-40B4-BE49-F238E27FC236}">
                <a16:creationId xmlns:a16="http://schemas.microsoft.com/office/drawing/2014/main" id="{E06C7CB9-D1C5-488F-B60E-7F534582830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68085365"/>
      </p:ext>
    </p:extLst>
  </p:cSld>
  <p:clrMapOvr>
    <a:masterClrMapping/>
  </p:clrMapOvr>
  <mc:AlternateContent xmlns:mc="http://schemas.openxmlformats.org/markup-compatibility/2006">
    <mc:Choice xmlns:p14="http://schemas.microsoft.com/office/powerpoint/2010/main" Requires="p14">
      <p:transition spd="slow" p14:dur="1500" advTm="68415">
        <p:split orient="vert"/>
      </p:transition>
    </mc:Choice>
    <mc:Fallback>
      <p:transition spd="slow" advTm="6841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Wenn Selbstkostenpreis über dem Marktpreis liegt, dann</a:t>
            </a:r>
          </a:p>
        </p:txBody>
      </p:sp>
      <p:sp>
        <p:nvSpPr>
          <p:cNvPr id="3" name="Inhaltsplatzhalter 2"/>
          <p:cNvSpPr>
            <a:spLocks noGrp="1"/>
          </p:cNvSpPr>
          <p:nvPr>
            <p:ph sz="half" idx="1"/>
          </p:nvPr>
        </p:nvSpPr>
        <p:spPr/>
        <p:txBody>
          <a:bodyPr/>
          <a:lstStyle/>
          <a:p>
            <a:pPr marL="114300" indent="0">
              <a:buNone/>
            </a:pPr>
            <a:r>
              <a:rPr lang="de-DE" dirty="0"/>
              <a:t>Kunden, die Kostenpreis bezahlen würden, gezielt ansprechen:</a:t>
            </a:r>
          </a:p>
          <a:p>
            <a:pPr lvl="1"/>
            <a:r>
              <a:rPr lang="de-DE" dirty="0"/>
              <a:t>Qualitätsoffensive</a:t>
            </a:r>
          </a:p>
          <a:p>
            <a:pPr lvl="1"/>
            <a:r>
              <a:rPr lang="de-DE" dirty="0"/>
              <a:t>Serviceoffensive</a:t>
            </a:r>
          </a:p>
          <a:p>
            <a:endParaRPr lang="de-DE" dirty="0"/>
          </a:p>
        </p:txBody>
      </p:sp>
      <p:sp>
        <p:nvSpPr>
          <p:cNvPr id="4" name="Inhaltsplatzhalter 3"/>
          <p:cNvSpPr>
            <a:spLocks noGrp="1"/>
          </p:cNvSpPr>
          <p:nvPr>
            <p:ph sz="half" idx="2"/>
          </p:nvPr>
        </p:nvSpPr>
        <p:spPr/>
        <p:txBody>
          <a:bodyPr/>
          <a:lstStyle/>
          <a:p>
            <a:pPr marL="114300" indent="0">
              <a:buNone/>
            </a:pPr>
            <a:r>
              <a:rPr lang="de-DE" dirty="0"/>
              <a:t>Kosten gezielt einsparen:</a:t>
            </a:r>
          </a:p>
          <a:p>
            <a:pPr lvl="1"/>
            <a:r>
              <a:rPr lang="de-DE" dirty="0"/>
              <a:t>Bündelung von Einkäufen (Mengenrabatte)</a:t>
            </a:r>
          </a:p>
          <a:p>
            <a:pPr lvl="1"/>
            <a:r>
              <a:rPr lang="de-DE" dirty="0"/>
              <a:t>Direkt beim Hersteller einkaufen</a:t>
            </a:r>
          </a:p>
          <a:p>
            <a:pPr lvl="1"/>
            <a:r>
              <a:rPr lang="de-DE" dirty="0"/>
              <a:t>Hiwis oder 450€-Kräfte einsetzen (wenn möglich)</a:t>
            </a:r>
          </a:p>
        </p:txBody>
      </p:sp>
      <p:pic>
        <p:nvPicPr>
          <p:cNvPr id="5" name="Audio 4">
            <a:hlinkClick r:id="" action="ppaction://media"/>
            <a:extLst>
              <a:ext uri="{FF2B5EF4-FFF2-40B4-BE49-F238E27FC236}">
                <a16:creationId xmlns:a16="http://schemas.microsoft.com/office/drawing/2014/main" id="{AFADB870-47C2-4A8C-99F6-AE88FDCD382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4073085510"/>
      </p:ext>
    </p:extLst>
  </p:cSld>
  <p:clrMapOvr>
    <a:masterClrMapping/>
  </p:clrMapOvr>
  <mc:AlternateContent xmlns:mc="http://schemas.openxmlformats.org/markup-compatibility/2006">
    <mc:Choice xmlns:p14="http://schemas.microsoft.com/office/powerpoint/2010/main" Requires="p14">
      <p:transition spd="slow" p14:dur="1500" advTm="88803">
        <p:split orient="vert"/>
      </p:transition>
    </mc:Choice>
    <mc:Fallback>
      <p:transition spd="slow" advTm="8880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5"/>
                </p:tgtEl>
              </p:cMediaNode>
            </p:audio>
          </p:childTnLst>
        </p:cTn>
      </p:par>
    </p:tnLst>
    <p:bldLst>
      <p:bldP spid="3" grpId="0" build="p"/>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Preis-Qualitäts-Strategien</a:t>
            </a: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3450001399"/>
              </p:ext>
            </p:extLst>
          </p:nvPr>
        </p:nvGraphicFramePr>
        <p:xfrm>
          <a:off x="457200" y="1752600"/>
          <a:ext cx="8229600" cy="4444242"/>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1085174">
                <a:tc>
                  <a:txBody>
                    <a:bodyPr/>
                    <a:lstStyle/>
                    <a:p>
                      <a:pPr algn="ctr"/>
                      <a:r>
                        <a:rPr lang="de-DE" sz="1800" b="0" i="1" dirty="0"/>
                        <a:t>Preis</a:t>
                      </a:r>
                    </a:p>
                    <a:p>
                      <a:endParaRPr lang="de-DE" dirty="0"/>
                    </a:p>
                    <a:p>
                      <a:endParaRPr lang="de-DE" dirty="0"/>
                    </a:p>
                    <a:p>
                      <a:pPr algn="ctr"/>
                      <a:r>
                        <a:rPr lang="de-DE" i="1" dirty="0"/>
                        <a:t>Qualität</a:t>
                      </a:r>
                    </a:p>
                  </a:txBody>
                  <a:tcPr/>
                </a:tc>
                <a:tc>
                  <a:txBody>
                    <a:bodyPr/>
                    <a:lstStyle/>
                    <a:p>
                      <a:r>
                        <a:rPr lang="de-DE" dirty="0"/>
                        <a:t>Hoch</a:t>
                      </a:r>
                    </a:p>
                  </a:txBody>
                  <a:tcPr/>
                </a:tc>
                <a:tc>
                  <a:txBody>
                    <a:bodyPr/>
                    <a:lstStyle/>
                    <a:p>
                      <a:r>
                        <a:rPr lang="de-DE" dirty="0"/>
                        <a:t>Mittel</a:t>
                      </a:r>
                    </a:p>
                  </a:txBody>
                  <a:tcPr/>
                </a:tc>
                <a:tc>
                  <a:txBody>
                    <a:bodyPr/>
                    <a:lstStyle/>
                    <a:p>
                      <a:r>
                        <a:rPr lang="de-DE" dirty="0"/>
                        <a:t>Niedrig</a:t>
                      </a:r>
                    </a:p>
                  </a:txBody>
                  <a:tcPr/>
                </a:tc>
                <a:extLst>
                  <a:ext uri="{0D108BD9-81ED-4DB2-BD59-A6C34878D82A}">
                    <a16:rowId xmlns:a16="http://schemas.microsoft.com/office/drawing/2014/main" val="10000"/>
                  </a:ext>
                </a:extLst>
              </a:tr>
              <a:tr h="1085174">
                <a:tc>
                  <a:txBody>
                    <a:bodyPr/>
                    <a:lstStyle/>
                    <a:p>
                      <a:r>
                        <a:rPr lang="de-DE" dirty="0"/>
                        <a:t>Hoch</a:t>
                      </a:r>
                    </a:p>
                  </a:txBody>
                  <a:tcPr/>
                </a:tc>
                <a:tc>
                  <a:txBody>
                    <a:bodyPr/>
                    <a:lstStyle/>
                    <a:p>
                      <a:r>
                        <a:rPr lang="de-DE" dirty="0"/>
                        <a:t>Premiumpolitik</a:t>
                      </a:r>
                    </a:p>
                  </a:txBody>
                  <a:tcPr/>
                </a:tc>
                <a:tc>
                  <a:txBody>
                    <a:bodyPr/>
                    <a:lstStyle/>
                    <a:p>
                      <a:endParaRPr lang="de-DE" dirty="0"/>
                    </a:p>
                  </a:txBody>
                  <a:tcPr/>
                </a:tc>
                <a:tc>
                  <a:txBody>
                    <a:bodyPr/>
                    <a:lstStyle/>
                    <a:p>
                      <a:r>
                        <a:rPr lang="de-DE" dirty="0"/>
                        <a:t>Vorteilspolitik</a:t>
                      </a:r>
                    </a:p>
                  </a:txBody>
                  <a:tcPr/>
                </a:tc>
                <a:extLst>
                  <a:ext uri="{0D108BD9-81ED-4DB2-BD59-A6C34878D82A}">
                    <a16:rowId xmlns:a16="http://schemas.microsoft.com/office/drawing/2014/main" val="10001"/>
                  </a:ext>
                </a:extLst>
              </a:tr>
              <a:tr h="1085174">
                <a:tc>
                  <a:txBody>
                    <a:bodyPr/>
                    <a:lstStyle/>
                    <a:p>
                      <a:r>
                        <a:rPr lang="de-DE" dirty="0"/>
                        <a:t>Mittel</a:t>
                      </a:r>
                    </a:p>
                  </a:txBody>
                  <a:tcPr/>
                </a:tc>
                <a:tc>
                  <a:txBody>
                    <a:bodyPr/>
                    <a:lstStyle/>
                    <a:p>
                      <a:endParaRPr lang="de-DE"/>
                    </a:p>
                  </a:txBody>
                  <a:tcPr/>
                </a:tc>
                <a:tc>
                  <a:txBody>
                    <a:bodyPr/>
                    <a:lstStyle/>
                    <a:p>
                      <a:r>
                        <a:rPr lang="de-DE" dirty="0"/>
                        <a:t>Mittelfeldpolitik</a:t>
                      </a:r>
                    </a:p>
                  </a:txBody>
                  <a:tcPr/>
                </a:tc>
                <a:tc>
                  <a:txBody>
                    <a:bodyPr/>
                    <a:lstStyle/>
                    <a:p>
                      <a:endParaRPr lang="de-DE" dirty="0"/>
                    </a:p>
                  </a:txBody>
                  <a:tcPr/>
                </a:tc>
                <a:extLst>
                  <a:ext uri="{0D108BD9-81ED-4DB2-BD59-A6C34878D82A}">
                    <a16:rowId xmlns:a16="http://schemas.microsoft.com/office/drawing/2014/main" val="10002"/>
                  </a:ext>
                </a:extLst>
              </a:tr>
              <a:tr h="1085174">
                <a:tc>
                  <a:txBody>
                    <a:bodyPr/>
                    <a:lstStyle/>
                    <a:p>
                      <a:r>
                        <a:rPr lang="de-DE" dirty="0"/>
                        <a:t>Niedrig</a:t>
                      </a:r>
                    </a:p>
                  </a:txBody>
                  <a:tcPr/>
                </a:tc>
                <a:tc>
                  <a:txBody>
                    <a:bodyPr/>
                    <a:lstStyle/>
                    <a:p>
                      <a:r>
                        <a:rPr lang="de-DE" dirty="0"/>
                        <a:t>Übervorteilung (geht immer nur kurzfristig gut)</a:t>
                      </a:r>
                    </a:p>
                  </a:txBody>
                  <a:tcPr/>
                </a:tc>
                <a:tc>
                  <a:txBody>
                    <a:bodyPr/>
                    <a:lstStyle/>
                    <a:p>
                      <a:endParaRPr lang="de-DE" dirty="0"/>
                    </a:p>
                  </a:txBody>
                  <a:tcPr/>
                </a:tc>
                <a:tc>
                  <a:txBody>
                    <a:bodyPr/>
                    <a:lstStyle/>
                    <a:p>
                      <a:r>
                        <a:rPr lang="de-DE" dirty="0"/>
                        <a:t>Billigware</a:t>
                      </a:r>
                      <a:r>
                        <a:rPr lang="de-DE" baseline="0" dirty="0"/>
                        <a:t> als Politik</a:t>
                      </a:r>
                      <a:endParaRPr lang="de-DE" dirty="0"/>
                    </a:p>
                  </a:txBody>
                  <a:tcPr/>
                </a:tc>
                <a:extLst>
                  <a:ext uri="{0D108BD9-81ED-4DB2-BD59-A6C34878D82A}">
                    <a16:rowId xmlns:a16="http://schemas.microsoft.com/office/drawing/2014/main" val="10003"/>
                  </a:ext>
                </a:extLst>
              </a:tr>
            </a:tbl>
          </a:graphicData>
        </a:graphic>
      </p:graphicFrame>
      <p:pic>
        <p:nvPicPr>
          <p:cNvPr id="3" name="Audio 2">
            <a:hlinkClick r:id="" action="ppaction://media"/>
            <a:extLst>
              <a:ext uri="{FF2B5EF4-FFF2-40B4-BE49-F238E27FC236}">
                <a16:creationId xmlns:a16="http://schemas.microsoft.com/office/drawing/2014/main" id="{EB4DF240-F5BF-40FD-82AB-9AF7034592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434952498"/>
      </p:ext>
    </p:extLst>
  </p:cSld>
  <p:clrMapOvr>
    <a:masterClrMapping/>
  </p:clrMapOvr>
  <mc:AlternateContent xmlns:mc="http://schemas.openxmlformats.org/markup-compatibility/2006">
    <mc:Choice xmlns:p14="http://schemas.microsoft.com/office/powerpoint/2010/main" Requires="p14">
      <p:transition spd="slow" p14:dur="1500" advTm="82162">
        <p:split orient="vert"/>
      </p:transition>
    </mc:Choice>
    <mc:Fallback>
      <p:transition spd="slow" advTm="8216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Preisdifferenzierung</a:t>
            </a:r>
          </a:p>
        </p:txBody>
      </p:sp>
      <p:sp>
        <p:nvSpPr>
          <p:cNvPr id="3" name="Inhaltsplatzhalter 2"/>
          <p:cNvSpPr>
            <a:spLocks noGrp="1"/>
          </p:cNvSpPr>
          <p:nvPr>
            <p:ph idx="1"/>
          </p:nvPr>
        </p:nvSpPr>
        <p:spPr/>
        <p:txBody>
          <a:bodyPr/>
          <a:lstStyle/>
          <a:p>
            <a:r>
              <a:rPr lang="de-DE" dirty="0"/>
              <a:t>Nach Absatzmengen:</a:t>
            </a:r>
          </a:p>
          <a:p>
            <a:pPr lvl="1"/>
            <a:r>
              <a:rPr lang="de-DE" dirty="0"/>
              <a:t>Mengenrabatte</a:t>
            </a:r>
          </a:p>
          <a:p>
            <a:pPr lvl="1"/>
            <a:r>
              <a:rPr lang="de-DE" dirty="0"/>
              <a:t>Mindermengenzuschläge</a:t>
            </a:r>
          </a:p>
          <a:p>
            <a:pPr marL="411480" lvl="1" indent="0">
              <a:buNone/>
            </a:pPr>
            <a:endParaRPr lang="de-DE" dirty="0"/>
          </a:p>
          <a:p>
            <a:r>
              <a:rPr lang="de-DE" dirty="0"/>
              <a:t>Nach Zeiten:</a:t>
            </a:r>
          </a:p>
          <a:p>
            <a:pPr lvl="1"/>
            <a:r>
              <a:rPr lang="de-DE" dirty="0"/>
              <a:t>Preissenkungen in umsatzschwachen Monaten</a:t>
            </a:r>
          </a:p>
          <a:p>
            <a:pPr lvl="1"/>
            <a:r>
              <a:rPr lang="de-DE" dirty="0"/>
              <a:t>Abschöpfung (</a:t>
            </a:r>
            <a:r>
              <a:rPr lang="de-DE" dirty="0" err="1"/>
              <a:t>Skimming</a:t>
            </a:r>
            <a:r>
              <a:rPr lang="de-DE" dirty="0"/>
              <a:t>), Penetration </a:t>
            </a:r>
          </a:p>
          <a:p>
            <a:pPr marL="411480" lvl="1" indent="0">
              <a:buNone/>
            </a:pPr>
            <a:endParaRPr lang="de-DE" dirty="0"/>
          </a:p>
          <a:p>
            <a:r>
              <a:rPr lang="de-DE" dirty="0"/>
              <a:t>Nach Kundengruppen</a:t>
            </a:r>
          </a:p>
          <a:p>
            <a:pPr lvl="1"/>
            <a:r>
              <a:rPr lang="de-DE" dirty="0"/>
              <a:t>Neukundenrabatte, Firmen- und Privatkundenpreise, Treuerabatte</a:t>
            </a:r>
          </a:p>
          <a:p>
            <a:pPr marL="411480" lvl="1" indent="0">
              <a:buNone/>
            </a:pPr>
            <a:endParaRPr lang="de-DE" dirty="0"/>
          </a:p>
        </p:txBody>
      </p:sp>
      <p:pic>
        <p:nvPicPr>
          <p:cNvPr id="4" name="Audio 3">
            <a:hlinkClick r:id="" action="ppaction://media"/>
            <a:extLst>
              <a:ext uri="{FF2B5EF4-FFF2-40B4-BE49-F238E27FC236}">
                <a16:creationId xmlns:a16="http://schemas.microsoft.com/office/drawing/2014/main" id="{B2697B93-1F20-442A-92B2-7B862EAD71E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2004068099"/>
      </p:ext>
    </p:extLst>
  </p:cSld>
  <p:clrMapOvr>
    <a:masterClrMapping/>
  </p:clrMapOvr>
  <mc:AlternateContent xmlns:mc="http://schemas.openxmlformats.org/markup-compatibility/2006">
    <mc:Choice xmlns:p14="http://schemas.microsoft.com/office/powerpoint/2010/main" Requires="p14">
      <p:transition spd="slow" p14:dur="1500" advTm="91403">
        <p:split orient="vert"/>
      </p:transition>
    </mc:Choice>
    <mc:Fallback>
      <p:transition spd="slow" advTm="9140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Preisdifferenzierung im Onlinehandel</a:t>
            </a:r>
          </a:p>
        </p:txBody>
      </p:sp>
      <p:sp>
        <p:nvSpPr>
          <p:cNvPr id="3" name="Inhaltsplatzhalter 2"/>
          <p:cNvSpPr>
            <a:spLocks noGrp="1"/>
          </p:cNvSpPr>
          <p:nvPr>
            <p:ph idx="1"/>
          </p:nvPr>
        </p:nvSpPr>
        <p:spPr/>
        <p:txBody>
          <a:bodyPr/>
          <a:lstStyle/>
          <a:p>
            <a:r>
              <a:rPr lang="de-DE" dirty="0"/>
              <a:t>Verbraucherzentrale NRW: Nutzer von Tablets, (teuren) Smartphones und iPads zahlen für identische Produkte in vielen Onlineshops höhere Preise als Nutzer von Festrechnern</a:t>
            </a:r>
            <a:endParaRPr lang="de-DE" sz="1000" dirty="0">
              <a:solidFill>
                <a:schemeClr val="tx1"/>
              </a:solidFill>
            </a:endParaRPr>
          </a:p>
        </p:txBody>
      </p:sp>
      <p:sp>
        <p:nvSpPr>
          <p:cNvPr id="5" name="Pfeil nach unten 4"/>
          <p:cNvSpPr/>
          <p:nvPr/>
        </p:nvSpPr>
        <p:spPr>
          <a:xfrm>
            <a:off x="3851920" y="3831615"/>
            <a:ext cx="792088" cy="936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755576" y="4797152"/>
            <a:ext cx="7344816" cy="1200329"/>
          </a:xfrm>
          <a:prstGeom prst="rect">
            <a:avLst/>
          </a:prstGeom>
          <a:noFill/>
        </p:spPr>
        <p:txBody>
          <a:bodyPr wrap="square" rtlCol="0">
            <a:spAutoFit/>
          </a:bodyPr>
          <a:lstStyle/>
          <a:p>
            <a:pPr marL="285750" indent="-285750">
              <a:buFont typeface="Arial" panose="020B0604020202020204" pitchFamily="34" charset="0"/>
              <a:buChar char="•"/>
            </a:pPr>
            <a:r>
              <a:rPr lang="de-DE" dirty="0"/>
              <a:t>insbes. Tablet- und iPad-Nutzer gelten als besonders kaufkräftige Zielgruppe</a:t>
            </a:r>
          </a:p>
          <a:p>
            <a:pPr marL="285750" indent="-285750">
              <a:buFont typeface="Arial" panose="020B0604020202020204" pitchFamily="34" charset="0"/>
              <a:buChar char="•"/>
            </a:pPr>
            <a:r>
              <a:rPr lang="de-DE" dirty="0"/>
              <a:t>iPads und Tablets dienen vielen Nutzern (ausschließlich) zur sozialen Positionierung</a:t>
            </a:r>
          </a:p>
        </p:txBody>
      </p:sp>
      <p:pic>
        <p:nvPicPr>
          <p:cNvPr id="4" name="Audio 3">
            <a:hlinkClick r:id="" action="ppaction://media"/>
            <a:extLst>
              <a:ext uri="{FF2B5EF4-FFF2-40B4-BE49-F238E27FC236}">
                <a16:creationId xmlns:a16="http://schemas.microsoft.com/office/drawing/2014/main" id="{73BCFC53-44F8-4670-98D8-ED06294CD74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2557301856"/>
      </p:ext>
    </p:extLst>
  </p:cSld>
  <p:clrMapOvr>
    <a:masterClrMapping/>
  </p:clrMapOvr>
  <mc:AlternateContent xmlns:mc="http://schemas.openxmlformats.org/markup-compatibility/2006">
    <mc:Choice xmlns:p14="http://schemas.microsoft.com/office/powerpoint/2010/main" Requires="p14">
      <p:transition spd="slow" p14:dur="1500" advTm="67069">
        <p:split orient="vert"/>
      </p:transition>
    </mc:Choice>
    <mc:Fallback>
      <p:transition spd="slow" advTm="6706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3" grpId="0" build="p"/>
      <p:bldP spid="5"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Preisvariationen im Verlauf des Lebenszyklus</a:t>
            </a:r>
          </a:p>
        </p:txBody>
      </p:sp>
      <p:sp>
        <p:nvSpPr>
          <p:cNvPr id="3" name="Textplatzhalter 2"/>
          <p:cNvSpPr>
            <a:spLocks noGrp="1"/>
          </p:cNvSpPr>
          <p:nvPr>
            <p:ph type="body" idx="1"/>
          </p:nvPr>
        </p:nvSpPr>
        <p:spPr/>
        <p:txBody>
          <a:bodyPr/>
          <a:lstStyle/>
          <a:p>
            <a:r>
              <a:rPr lang="de-DE" dirty="0"/>
              <a:t>Abschöpfung/</a:t>
            </a:r>
            <a:r>
              <a:rPr lang="de-DE" dirty="0" err="1"/>
              <a:t>Skimming</a:t>
            </a:r>
            <a:endParaRPr lang="de-DE" dirty="0"/>
          </a:p>
        </p:txBody>
      </p:sp>
      <p:sp>
        <p:nvSpPr>
          <p:cNvPr id="5" name="Textplatzhalter 4"/>
          <p:cNvSpPr>
            <a:spLocks noGrp="1"/>
          </p:cNvSpPr>
          <p:nvPr>
            <p:ph type="body" sz="quarter" idx="3"/>
          </p:nvPr>
        </p:nvSpPr>
        <p:spPr/>
        <p:txBody>
          <a:bodyPr/>
          <a:lstStyle/>
          <a:p>
            <a:r>
              <a:rPr lang="de-DE" dirty="0"/>
              <a:t>Penetration</a:t>
            </a:r>
          </a:p>
        </p:txBody>
      </p:sp>
      <p:graphicFrame>
        <p:nvGraphicFramePr>
          <p:cNvPr id="8" name="Inhaltsplatzhalter 7"/>
          <p:cNvGraphicFramePr>
            <a:graphicFrameLocks noGrp="1"/>
          </p:cNvGraphicFramePr>
          <p:nvPr>
            <p:ph sz="half" idx="2"/>
            <p:extLst>
              <p:ext uri="{D42A27DB-BD31-4B8C-83A1-F6EECF244321}">
                <p14:modId xmlns:p14="http://schemas.microsoft.com/office/powerpoint/2010/main" val="4083764930"/>
              </p:ext>
            </p:extLst>
          </p:nvPr>
        </p:nvGraphicFramePr>
        <p:xfrm>
          <a:off x="425450" y="2438400"/>
          <a:ext cx="4040188" cy="36877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Inhaltsplatzhalter 8"/>
          <p:cNvGraphicFramePr>
            <a:graphicFrameLocks noGrp="1"/>
          </p:cNvGraphicFramePr>
          <p:nvPr>
            <p:ph sz="quarter" idx="4"/>
            <p:extLst>
              <p:ext uri="{D42A27DB-BD31-4B8C-83A1-F6EECF244321}">
                <p14:modId xmlns:p14="http://schemas.microsoft.com/office/powerpoint/2010/main" val="1860137153"/>
              </p:ext>
            </p:extLst>
          </p:nvPr>
        </p:nvGraphicFramePr>
        <p:xfrm>
          <a:off x="4645025" y="2438400"/>
          <a:ext cx="4041775" cy="3687763"/>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feld 9"/>
          <p:cNvSpPr txBox="1"/>
          <p:nvPr/>
        </p:nvSpPr>
        <p:spPr>
          <a:xfrm>
            <a:off x="1115616" y="4581128"/>
            <a:ext cx="3240360" cy="923330"/>
          </a:xfrm>
          <a:prstGeom prst="rect">
            <a:avLst/>
          </a:prstGeom>
          <a:noFill/>
        </p:spPr>
        <p:txBody>
          <a:bodyPr wrap="square" rtlCol="0">
            <a:spAutoFit/>
          </a:bodyPr>
          <a:lstStyle/>
          <a:p>
            <a:pPr algn="ctr"/>
            <a:r>
              <a:rPr lang="de-DE" b="1" i="1" dirty="0">
                <a:solidFill>
                  <a:srgbClr val="FF0000"/>
                </a:solidFill>
              </a:rPr>
              <a:t>Typisch für hochwertiges Produkt, das neu auf den markt kommt</a:t>
            </a:r>
          </a:p>
        </p:txBody>
      </p:sp>
      <p:sp>
        <p:nvSpPr>
          <p:cNvPr id="11" name="Textfeld 10"/>
          <p:cNvSpPr txBox="1"/>
          <p:nvPr/>
        </p:nvSpPr>
        <p:spPr>
          <a:xfrm>
            <a:off x="5568102" y="4027130"/>
            <a:ext cx="3312368" cy="1477328"/>
          </a:xfrm>
          <a:prstGeom prst="rect">
            <a:avLst/>
          </a:prstGeom>
          <a:noFill/>
        </p:spPr>
        <p:txBody>
          <a:bodyPr wrap="square" rtlCol="0">
            <a:spAutoFit/>
          </a:bodyPr>
          <a:lstStyle/>
          <a:p>
            <a:r>
              <a:rPr lang="de-DE" b="1" i="1" dirty="0">
                <a:solidFill>
                  <a:srgbClr val="FF0000"/>
                </a:solidFill>
              </a:rPr>
              <a:t>Typisch für Strategie eines bereits bestehenden Produkts, bei dem man Kunden von der Konkurrenz abwerben möchte</a:t>
            </a:r>
          </a:p>
        </p:txBody>
      </p:sp>
      <p:pic>
        <p:nvPicPr>
          <p:cNvPr id="4" name="Audio 3">
            <a:hlinkClick r:id="" action="ppaction://media"/>
            <a:extLst>
              <a:ext uri="{FF2B5EF4-FFF2-40B4-BE49-F238E27FC236}">
                <a16:creationId xmlns:a16="http://schemas.microsoft.com/office/drawing/2014/main" id="{A948B4C2-1758-4906-B311-D0092C7428A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725150729"/>
      </p:ext>
    </p:extLst>
  </p:cSld>
  <p:clrMapOvr>
    <a:masterClrMapping/>
  </p:clrMapOvr>
  <mc:AlternateContent xmlns:mc="http://schemas.openxmlformats.org/markup-compatibility/2006">
    <mc:Choice xmlns:p14="http://schemas.microsoft.com/office/powerpoint/2010/main" Requires="p14">
      <p:transition spd="slow" p14:dur="1500" advTm="116481">
        <p:split orient="vert"/>
      </p:transition>
    </mc:Choice>
    <mc:Fallback>
      <p:transition spd="slow" advTm="11648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Skimming</a:t>
            </a:r>
            <a:r>
              <a:rPr lang="de-DE" dirty="0"/>
              <a:t> und Penetration</a:t>
            </a:r>
          </a:p>
        </p:txBody>
      </p:sp>
      <p:pic>
        <p:nvPicPr>
          <p:cNvPr id="102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7200" y="1909792"/>
            <a:ext cx="8229600" cy="4059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a:extLst>
              <a:ext uri="{FF2B5EF4-FFF2-40B4-BE49-F238E27FC236}">
                <a16:creationId xmlns:a16="http://schemas.microsoft.com/office/drawing/2014/main" id="{46BAD07C-82BE-486E-B963-FB1CC86722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802898771"/>
      </p:ext>
    </p:extLst>
  </p:cSld>
  <p:clrMapOvr>
    <a:masterClrMapping/>
  </p:clrMapOvr>
  <mc:AlternateContent xmlns:mc="http://schemas.openxmlformats.org/markup-compatibility/2006">
    <mc:Choice xmlns:p14="http://schemas.microsoft.com/office/powerpoint/2010/main" Requires="p14">
      <p:transition spd="slow" p14:dur="1500" advTm="128764">
        <p:split orient="vert"/>
      </p:transition>
    </mc:Choice>
    <mc:Fallback>
      <p:transition spd="slow" advTm="12876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Wahl der Vertriebswege</a:t>
            </a:r>
          </a:p>
        </p:txBody>
      </p:sp>
      <p:sp>
        <p:nvSpPr>
          <p:cNvPr id="3" name="Inhaltsplatzhalter 2"/>
          <p:cNvSpPr>
            <a:spLocks noGrp="1"/>
          </p:cNvSpPr>
          <p:nvPr>
            <p:ph sz="half" idx="1"/>
          </p:nvPr>
        </p:nvSpPr>
        <p:spPr/>
        <p:txBody>
          <a:bodyPr>
            <a:normAutofit fontScale="85000" lnSpcReduction="20000"/>
          </a:bodyPr>
          <a:lstStyle/>
          <a:p>
            <a:pPr marL="114300" indent="0" algn="ctr">
              <a:buNone/>
            </a:pPr>
            <a:r>
              <a:rPr lang="de-DE" b="1" i="1" dirty="0"/>
              <a:t>Direkter Absatz</a:t>
            </a:r>
          </a:p>
          <a:p>
            <a:pPr marL="114300" indent="0">
              <a:buNone/>
            </a:pPr>
            <a:endParaRPr lang="de-DE" dirty="0"/>
          </a:p>
          <a:p>
            <a:pPr marL="114300" indent="0">
              <a:buNone/>
            </a:pPr>
            <a:r>
              <a:rPr lang="de-DE" dirty="0"/>
              <a:t>Sie bieten ihrem Kunden das Produkt oder die Dienstleistung direkt, ohne Zwischenhändler, an. </a:t>
            </a:r>
          </a:p>
          <a:p>
            <a:r>
              <a:rPr lang="de-DE" dirty="0"/>
              <a:t>Im Gebäude des Kunden </a:t>
            </a:r>
          </a:p>
          <a:p>
            <a:r>
              <a:rPr lang="de-DE" dirty="0"/>
              <a:t>Im eigenen Geschäft </a:t>
            </a:r>
          </a:p>
          <a:p>
            <a:r>
              <a:rPr lang="de-DE" dirty="0"/>
              <a:t>Per Telefon </a:t>
            </a:r>
          </a:p>
          <a:p>
            <a:r>
              <a:rPr lang="de-DE" dirty="0"/>
              <a:t>Über ein Call-Center </a:t>
            </a:r>
          </a:p>
          <a:p>
            <a:r>
              <a:rPr lang="de-DE" dirty="0"/>
              <a:t>Über das Internet </a:t>
            </a:r>
          </a:p>
          <a:p>
            <a:pPr marL="114300" indent="0">
              <a:buNone/>
            </a:pPr>
            <a:endParaRPr lang="de-DE" dirty="0"/>
          </a:p>
        </p:txBody>
      </p:sp>
      <p:sp>
        <p:nvSpPr>
          <p:cNvPr id="4" name="Inhaltsplatzhalter 3"/>
          <p:cNvSpPr>
            <a:spLocks noGrp="1"/>
          </p:cNvSpPr>
          <p:nvPr>
            <p:ph sz="half" idx="2"/>
          </p:nvPr>
        </p:nvSpPr>
        <p:spPr>
          <a:xfrm>
            <a:off x="4644008" y="1640794"/>
            <a:ext cx="4038600" cy="4407408"/>
          </a:xfrm>
        </p:spPr>
        <p:txBody>
          <a:bodyPr>
            <a:normAutofit fontScale="85000" lnSpcReduction="20000"/>
          </a:bodyPr>
          <a:lstStyle/>
          <a:p>
            <a:pPr marL="114300" indent="0" algn="ctr">
              <a:buNone/>
            </a:pPr>
            <a:r>
              <a:rPr lang="de-DE" b="1" i="1" dirty="0"/>
              <a:t>Indirekter Absatz</a:t>
            </a:r>
          </a:p>
          <a:p>
            <a:pPr marL="114300" indent="0">
              <a:buNone/>
            </a:pPr>
            <a:endParaRPr lang="de-DE" dirty="0"/>
          </a:p>
          <a:p>
            <a:pPr marL="114300" indent="0">
              <a:buNone/>
            </a:pPr>
            <a:r>
              <a:rPr lang="de-DE" dirty="0"/>
              <a:t>Sie nutzen </a:t>
            </a:r>
            <a:r>
              <a:rPr lang="de-DE" dirty="0" err="1"/>
              <a:t>Absatzmittler</a:t>
            </a:r>
            <a:endParaRPr lang="de-DE" dirty="0"/>
          </a:p>
          <a:p>
            <a:r>
              <a:rPr lang="de-DE" dirty="0"/>
              <a:t>Großhandel </a:t>
            </a:r>
          </a:p>
          <a:p>
            <a:r>
              <a:rPr lang="de-DE" dirty="0"/>
              <a:t>Einzelhandel</a:t>
            </a:r>
          </a:p>
          <a:p>
            <a:endParaRPr lang="de-DE" dirty="0"/>
          </a:p>
          <a:p>
            <a:pPr marL="114300" indent="0">
              <a:buNone/>
            </a:pPr>
            <a:r>
              <a:rPr lang="de-DE" dirty="0"/>
              <a:t>Sie nutzen Absatzhelfer</a:t>
            </a:r>
          </a:p>
          <a:p>
            <a:r>
              <a:rPr lang="de-DE" dirty="0"/>
              <a:t>Vertreter</a:t>
            </a:r>
          </a:p>
          <a:p>
            <a:r>
              <a:rPr lang="de-DE" dirty="0"/>
              <a:t>Makler</a:t>
            </a:r>
          </a:p>
        </p:txBody>
      </p:sp>
      <p:sp>
        <p:nvSpPr>
          <p:cNvPr id="6" name="Rechteck 5"/>
          <p:cNvSpPr/>
          <p:nvPr/>
        </p:nvSpPr>
        <p:spPr>
          <a:xfrm rot="19927845">
            <a:off x="310759" y="3017275"/>
            <a:ext cx="8532440" cy="1754326"/>
          </a:xfrm>
          <a:prstGeom prst="rect">
            <a:avLst/>
          </a:prstGeom>
          <a:noFill/>
        </p:spPr>
        <p:txBody>
          <a:bodyPr wrap="square" lIns="91440" tIns="45720" rIns="91440" bIns="45720">
            <a:spAutoFit/>
          </a:bodyPr>
          <a:lstStyle/>
          <a:p>
            <a:pPr algn="ctr"/>
            <a:r>
              <a:rPr lang="de-DE"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outerShdw blurRad="50800" dist="40000" dir="5400000" algn="tl" rotWithShape="0">
                    <a:srgbClr val="000000">
                      <a:shade val="5000"/>
                      <a:satMod val="120000"/>
                      <a:alpha val="33000"/>
                    </a:srgbClr>
                  </a:outerShdw>
                </a:effectLst>
              </a:rPr>
              <a:t>Möglichkeit: Multi-</a:t>
            </a:r>
            <a:r>
              <a:rPr lang="de-DE" sz="5400" b="1" cap="none" spc="0" dirty="0" err="1">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outerShdw blurRad="50800" dist="40000" dir="5400000" algn="tl" rotWithShape="0">
                    <a:srgbClr val="000000">
                      <a:shade val="5000"/>
                      <a:satMod val="120000"/>
                      <a:alpha val="33000"/>
                    </a:srgbClr>
                  </a:outerShdw>
                </a:effectLst>
              </a:rPr>
              <a:t>Channelling</a:t>
            </a:r>
            <a:r>
              <a:rPr lang="de-DE"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0000"/>
                </a:solidFill>
                <a:effectLst>
                  <a:outerShdw blurRad="50800" dist="40000" dir="5400000" algn="tl" rotWithShape="0">
                    <a:srgbClr val="000000">
                      <a:shade val="5000"/>
                      <a:satMod val="120000"/>
                      <a:alpha val="33000"/>
                    </a:srgbClr>
                  </a:outerShdw>
                </a:effectLst>
              </a:rPr>
              <a:t> </a:t>
            </a:r>
          </a:p>
        </p:txBody>
      </p:sp>
      <p:pic>
        <p:nvPicPr>
          <p:cNvPr id="5" name="Audio 4">
            <a:hlinkClick r:id="" action="ppaction://media"/>
            <a:extLst>
              <a:ext uri="{FF2B5EF4-FFF2-40B4-BE49-F238E27FC236}">
                <a16:creationId xmlns:a16="http://schemas.microsoft.com/office/drawing/2014/main" id="{4847B712-A51C-46B2-BC7A-6CA45B9E0D8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2774651136"/>
      </p:ext>
    </p:extLst>
  </p:cSld>
  <p:clrMapOvr>
    <a:masterClrMapping/>
  </p:clrMapOvr>
  <mc:AlternateContent xmlns:mc="http://schemas.openxmlformats.org/markup-compatibility/2006">
    <mc:Choice xmlns:p14="http://schemas.microsoft.com/office/powerpoint/2010/main" Requires="p14">
      <p:transition spd="slow" p14:dur="1500" advTm="162921">
        <p:split orient="vert"/>
      </p:transition>
    </mc:Choice>
    <mc:Fallback>
      <p:transition spd="slow" advTm="16292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5"/>
                </p:tgtEl>
              </p:cMediaNode>
            </p:audio>
          </p:childTnLst>
        </p:cTn>
      </p:par>
    </p:tnLst>
    <p:bldLst>
      <p:bldP spid="3" grpId="0" build="p"/>
      <p:bldP spid="4"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Grundlagen des </a:t>
            </a:r>
            <a:r>
              <a:rPr lang="de-DE" dirty="0" err="1"/>
              <a:t>MarketinG</a:t>
            </a:r>
            <a:endParaRPr lang="de-DE" dirty="0"/>
          </a:p>
        </p:txBody>
      </p:sp>
      <p:pic>
        <p:nvPicPr>
          <p:cNvPr id="9" name="Inhaltsplatzhalter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907704" y="1988840"/>
            <a:ext cx="6063180" cy="3505342"/>
          </a:xfrm>
        </p:spPr>
      </p:pic>
      <p:sp>
        <p:nvSpPr>
          <p:cNvPr id="10" name="Textfeld 9"/>
          <p:cNvSpPr txBox="1"/>
          <p:nvPr/>
        </p:nvSpPr>
        <p:spPr>
          <a:xfrm>
            <a:off x="1187624" y="5805264"/>
            <a:ext cx="5616624" cy="369332"/>
          </a:xfrm>
          <a:prstGeom prst="rect">
            <a:avLst/>
          </a:prstGeom>
          <a:noFill/>
        </p:spPr>
        <p:txBody>
          <a:bodyPr wrap="square" rtlCol="0">
            <a:spAutoFit/>
          </a:bodyPr>
          <a:lstStyle/>
          <a:p>
            <a:r>
              <a:rPr lang="de-DE" dirty="0"/>
              <a:t>Quelle: </a:t>
            </a:r>
            <a:r>
              <a:rPr lang="de-DE" dirty="0" err="1"/>
              <a:t>Wöhe</a:t>
            </a:r>
            <a:r>
              <a:rPr lang="de-DE" dirty="0"/>
              <a:t>  2012, S. 381.</a:t>
            </a:r>
          </a:p>
        </p:txBody>
      </p:sp>
      <p:pic>
        <p:nvPicPr>
          <p:cNvPr id="3" name="Audio 2">
            <a:hlinkClick r:id="" action="ppaction://media"/>
            <a:extLst>
              <a:ext uri="{FF2B5EF4-FFF2-40B4-BE49-F238E27FC236}">
                <a16:creationId xmlns:a16="http://schemas.microsoft.com/office/drawing/2014/main" id="{BFC2AE72-2567-4A81-9F02-3BA5B1BDD1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141865295"/>
      </p:ext>
    </p:extLst>
  </p:cSld>
  <p:clrMapOvr>
    <a:masterClrMapping/>
  </p:clrMapOvr>
  <mc:AlternateContent xmlns:mc="http://schemas.openxmlformats.org/markup-compatibility/2006">
    <mc:Choice xmlns:p14="http://schemas.microsoft.com/office/powerpoint/2010/main" Requires="p14">
      <p:transition spd="slow" p14:dur="1500" advTm="63725">
        <p:split orient="vert"/>
      </p:transition>
    </mc:Choice>
    <mc:Fallback>
      <p:transition spd="slow" advTm="6372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Faktoren der Wahl der Vertriebswege</a:t>
            </a:r>
          </a:p>
        </p:txBody>
      </p:sp>
      <p:sp>
        <p:nvSpPr>
          <p:cNvPr id="3" name="Inhaltsplatzhalter 2"/>
          <p:cNvSpPr>
            <a:spLocks noGrp="1"/>
          </p:cNvSpPr>
          <p:nvPr>
            <p:ph idx="1"/>
          </p:nvPr>
        </p:nvSpPr>
        <p:spPr/>
        <p:txBody>
          <a:bodyPr/>
          <a:lstStyle/>
          <a:p>
            <a:r>
              <a:rPr lang="de-DE" dirty="0"/>
              <a:t>Lagerfähigkeit </a:t>
            </a:r>
          </a:p>
          <a:p>
            <a:r>
              <a:rPr lang="de-DE" dirty="0"/>
              <a:t>Einkaufsgewohnheiten der Kunden (Affinität </a:t>
            </a:r>
            <a:r>
              <a:rPr lang="de-DE" dirty="0" err="1"/>
              <a:t>ggü</a:t>
            </a:r>
            <a:r>
              <a:rPr lang="de-DE" dirty="0"/>
              <a:t>. Beratung, Onlineshopping etc.)</a:t>
            </a:r>
          </a:p>
          <a:p>
            <a:r>
              <a:rPr lang="de-DE" dirty="0"/>
              <a:t>Beratungs-, Servicenotwendigkeit</a:t>
            </a:r>
          </a:p>
          <a:p>
            <a:r>
              <a:rPr lang="de-DE" dirty="0"/>
              <a:t>Verteilung der Kunden (räumlich)</a:t>
            </a:r>
          </a:p>
          <a:p>
            <a:r>
              <a:rPr lang="de-DE" dirty="0"/>
              <a:t>Anzahl der Konkurrenten </a:t>
            </a:r>
          </a:p>
          <a:p>
            <a:r>
              <a:rPr lang="de-DE" dirty="0"/>
              <a:t>Unternehmensgröße </a:t>
            </a:r>
          </a:p>
          <a:p>
            <a:r>
              <a:rPr lang="de-DE" dirty="0"/>
              <a:t>Finanzkraft </a:t>
            </a:r>
          </a:p>
          <a:p>
            <a:endParaRPr lang="de-DE" dirty="0"/>
          </a:p>
        </p:txBody>
      </p:sp>
      <p:pic>
        <p:nvPicPr>
          <p:cNvPr id="4" name="Audio 3">
            <a:hlinkClick r:id="" action="ppaction://media"/>
            <a:extLst>
              <a:ext uri="{FF2B5EF4-FFF2-40B4-BE49-F238E27FC236}">
                <a16:creationId xmlns:a16="http://schemas.microsoft.com/office/drawing/2014/main" id="{38B495E1-5F45-46D0-B832-BC18A4B9A67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057760671"/>
      </p:ext>
    </p:extLst>
  </p:cSld>
  <p:clrMapOvr>
    <a:masterClrMapping/>
  </p:clrMapOvr>
  <mc:AlternateContent xmlns:mc="http://schemas.openxmlformats.org/markup-compatibility/2006">
    <mc:Choice xmlns:p14="http://schemas.microsoft.com/office/powerpoint/2010/main" Requires="p14">
      <p:transition spd="slow" p14:dur="1500" advTm="76751">
        <p:split orient="vert"/>
      </p:transition>
    </mc:Choice>
    <mc:Fallback>
      <p:transition spd="slow" advTm="7675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Kommunikation</a:t>
            </a:r>
          </a:p>
        </p:txBody>
      </p:sp>
      <p:sp>
        <p:nvSpPr>
          <p:cNvPr id="3" name="Inhaltsplatzhalter 2"/>
          <p:cNvSpPr>
            <a:spLocks noGrp="1"/>
          </p:cNvSpPr>
          <p:nvPr>
            <p:ph idx="1"/>
          </p:nvPr>
        </p:nvSpPr>
        <p:spPr/>
        <p:txBody>
          <a:bodyPr/>
          <a:lstStyle/>
          <a:p>
            <a:pPr marL="114300" indent="0" algn="ctr">
              <a:buNone/>
            </a:pPr>
            <a:r>
              <a:rPr lang="de-DE" sz="3600" i="1" dirty="0"/>
              <a:t>Wenn eine Ente ein Ei legt, dann tut sie das still und zurückgezogen in einem Busch. Wenn jedoch ein Huhn ein Ei legt, so gackert es laut und flattert herum. Und der Erfolg? Die ganze Welt isst Hühnereier!</a:t>
            </a:r>
            <a:br>
              <a:rPr lang="de-DE" dirty="0"/>
            </a:br>
            <a:endParaRPr lang="de-DE" dirty="0"/>
          </a:p>
          <a:p>
            <a:pPr marL="114300" indent="0">
              <a:buNone/>
            </a:pPr>
            <a:r>
              <a:rPr lang="de-DE" dirty="0"/>
              <a:t>(Henry Ford)</a:t>
            </a:r>
          </a:p>
          <a:p>
            <a:pPr marL="114300" indent="0">
              <a:buNone/>
            </a:pPr>
            <a:endParaRPr lang="de-DE" dirty="0"/>
          </a:p>
          <a:p>
            <a:pPr marL="114300" indent="0">
              <a:buNone/>
            </a:pPr>
            <a:endParaRPr lang="de-DE" dirty="0"/>
          </a:p>
        </p:txBody>
      </p:sp>
      <p:pic>
        <p:nvPicPr>
          <p:cNvPr id="4" name="Audio 3">
            <a:hlinkClick r:id="" action="ppaction://media"/>
            <a:extLst>
              <a:ext uri="{FF2B5EF4-FFF2-40B4-BE49-F238E27FC236}">
                <a16:creationId xmlns:a16="http://schemas.microsoft.com/office/drawing/2014/main" id="{5DCC441C-75E8-45C3-80E7-51F9B19A5AE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174920209"/>
      </p:ext>
    </p:extLst>
  </p:cSld>
  <p:clrMapOvr>
    <a:masterClrMapping/>
  </p:clrMapOvr>
  <mc:AlternateContent xmlns:mc="http://schemas.openxmlformats.org/markup-compatibility/2006">
    <mc:Choice xmlns:p14="http://schemas.microsoft.com/office/powerpoint/2010/main" Requires="p14">
      <p:transition spd="slow" p14:dur="1500" advTm="42641">
        <p:split orient="vert"/>
      </p:transition>
    </mc:Choice>
    <mc:Fallback>
      <p:transition spd="slow" advTm="4264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Kommunikation II</a:t>
            </a:r>
          </a:p>
        </p:txBody>
      </p:sp>
      <p:sp>
        <p:nvSpPr>
          <p:cNvPr id="3" name="Inhaltsplatzhalter 2"/>
          <p:cNvSpPr>
            <a:spLocks noGrp="1"/>
          </p:cNvSpPr>
          <p:nvPr>
            <p:ph idx="1"/>
          </p:nvPr>
        </p:nvSpPr>
        <p:spPr/>
        <p:txBody>
          <a:bodyPr/>
          <a:lstStyle/>
          <a:p>
            <a:pPr marL="114300" indent="0">
              <a:buNone/>
            </a:pPr>
            <a:r>
              <a:rPr lang="de-DE" sz="3200" dirty="0"/>
              <a:t>Drei Komponenten der Unternehmenskommunikation</a:t>
            </a:r>
          </a:p>
          <a:p>
            <a:r>
              <a:rPr lang="de-DE" sz="3200" dirty="0"/>
              <a:t>Klassische Werbung (für Produkt oder Unternehmen)</a:t>
            </a:r>
          </a:p>
          <a:p>
            <a:r>
              <a:rPr lang="de-DE" sz="3200" dirty="0"/>
              <a:t>Corporate Identity (Unternehmenspersönlichkeit)</a:t>
            </a:r>
          </a:p>
          <a:p>
            <a:r>
              <a:rPr lang="de-DE" sz="3200" dirty="0"/>
              <a:t>Public Relations (Öffentlichkeitsarbeit)</a:t>
            </a:r>
          </a:p>
          <a:p>
            <a:pPr marL="114300" indent="0">
              <a:buNone/>
            </a:pPr>
            <a:endParaRPr lang="de-DE" dirty="0"/>
          </a:p>
        </p:txBody>
      </p:sp>
      <p:pic>
        <p:nvPicPr>
          <p:cNvPr id="4" name="Audio 3">
            <a:hlinkClick r:id="" action="ppaction://media"/>
            <a:extLst>
              <a:ext uri="{FF2B5EF4-FFF2-40B4-BE49-F238E27FC236}">
                <a16:creationId xmlns:a16="http://schemas.microsoft.com/office/drawing/2014/main" id="{BCF11991-89CC-43B1-AFA0-450F60CB8B1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54411802"/>
      </p:ext>
    </p:extLst>
  </p:cSld>
  <p:clrMapOvr>
    <a:masterClrMapping/>
  </p:clrMapOvr>
  <mc:AlternateContent xmlns:mc="http://schemas.openxmlformats.org/markup-compatibility/2006">
    <mc:Choice xmlns:p14="http://schemas.microsoft.com/office/powerpoint/2010/main" Requires="p14">
      <p:transition spd="slow" p14:dur="1500" advTm="37394">
        <p:split orient="vert"/>
      </p:transition>
    </mc:Choice>
    <mc:Fallback>
      <p:transition spd="slow" advTm="3739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Klassische Werbung</a:t>
            </a:r>
          </a:p>
        </p:txBody>
      </p:sp>
      <p:sp>
        <p:nvSpPr>
          <p:cNvPr id="3" name="Inhaltsplatzhalter 2"/>
          <p:cNvSpPr>
            <a:spLocks noGrp="1"/>
          </p:cNvSpPr>
          <p:nvPr>
            <p:ph idx="1"/>
          </p:nvPr>
        </p:nvSpPr>
        <p:spPr/>
        <p:txBody>
          <a:bodyPr/>
          <a:lstStyle/>
          <a:p>
            <a:pPr marL="114300" indent="0">
              <a:buNone/>
            </a:pPr>
            <a:r>
              <a:rPr lang="de-DE" dirty="0"/>
              <a:t>Welche Informationen sollen transportiert werden?</a:t>
            </a:r>
          </a:p>
          <a:p>
            <a:r>
              <a:rPr lang="de-DE" dirty="0"/>
              <a:t>Art des Produktes/des Leistungsspektrums</a:t>
            </a:r>
          </a:p>
          <a:p>
            <a:r>
              <a:rPr lang="de-DE" dirty="0"/>
              <a:t>Alleinstellungsmerkmal</a:t>
            </a:r>
          </a:p>
          <a:p>
            <a:r>
              <a:rPr lang="de-DE" dirty="0"/>
              <a:t>Kontakt- und Bezugsquellen</a:t>
            </a:r>
          </a:p>
          <a:p>
            <a:r>
              <a:rPr lang="de-DE" dirty="0"/>
              <a:t>Produkteigenschaften</a:t>
            </a:r>
          </a:p>
          <a:p>
            <a:r>
              <a:rPr lang="de-DE" dirty="0"/>
              <a:t>Preise</a:t>
            </a:r>
          </a:p>
          <a:p>
            <a:r>
              <a:rPr lang="de-DE" dirty="0"/>
              <a:t>Prinzipielle Frage: emotionale oder rationale Werbung?</a:t>
            </a:r>
          </a:p>
          <a:p>
            <a:endParaRPr lang="de-DE" dirty="0"/>
          </a:p>
          <a:p>
            <a:pPr marL="114300" indent="0" algn="ctr">
              <a:buNone/>
            </a:pPr>
            <a:r>
              <a:rPr lang="de-DE" dirty="0"/>
              <a:t>KOMMUNIKAITON AUF ZIELGRUPPEN ABSTELLEN</a:t>
            </a:r>
          </a:p>
          <a:p>
            <a:endParaRPr lang="de-DE" dirty="0"/>
          </a:p>
          <a:p>
            <a:pPr marL="114300" indent="0">
              <a:buNone/>
            </a:pPr>
            <a:endParaRPr lang="de-DE" dirty="0"/>
          </a:p>
        </p:txBody>
      </p:sp>
      <p:sp>
        <p:nvSpPr>
          <p:cNvPr id="5" name="Pfeil nach unten 4"/>
          <p:cNvSpPr/>
          <p:nvPr/>
        </p:nvSpPr>
        <p:spPr>
          <a:xfrm>
            <a:off x="4355976" y="5088396"/>
            <a:ext cx="72008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Audio 3">
            <a:hlinkClick r:id="" action="ppaction://media"/>
            <a:extLst>
              <a:ext uri="{FF2B5EF4-FFF2-40B4-BE49-F238E27FC236}">
                <a16:creationId xmlns:a16="http://schemas.microsoft.com/office/drawing/2014/main" id="{D7B683EC-25FA-454E-8E2B-98E559F2FA2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211711485"/>
      </p:ext>
    </p:extLst>
  </p:cSld>
  <p:clrMapOvr>
    <a:masterClrMapping/>
  </p:clrMapOvr>
  <mc:AlternateContent xmlns:mc="http://schemas.openxmlformats.org/markup-compatibility/2006">
    <mc:Choice xmlns:p14="http://schemas.microsoft.com/office/powerpoint/2010/main" Requires="p14">
      <p:transition spd="slow" p14:dur="1500" advTm="114252">
        <p:split orient="vert"/>
      </p:transition>
    </mc:Choice>
    <mc:Fallback>
      <p:transition spd="slow" advTm="11425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4"/>
                </p:tgtEl>
              </p:cMediaNode>
            </p:audio>
          </p:childTnLst>
        </p:cTn>
      </p:par>
    </p:tnLst>
    <p:bldLst>
      <p:bldP spid="3" grpId="0" uiExpand="1" build="p"/>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EMOTIONALE ODER RATIONALE </a:t>
            </a:r>
            <a:r>
              <a:rPr lang="de-DE" dirty="0" err="1"/>
              <a:t>wERBUNG</a:t>
            </a:r>
            <a:endParaRPr lang="de-DE" dirty="0"/>
          </a:p>
        </p:txBody>
      </p:sp>
      <p:pic>
        <p:nvPicPr>
          <p:cNvPr id="3074"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7200" y="2018641"/>
            <a:ext cx="8229600" cy="384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a:extLst>
              <a:ext uri="{FF2B5EF4-FFF2-40B4-BE49-F238E27FC236}">
                <a16:creationId xmlns:a16="http://schemas.microsoft.com/office/drawing/2014/main" id="{17AD5BC4-494B-46FD-AF28-3D0DFA0314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799228512"/>
      </p:ext>
    </p:extLst>
  </p:cSld>
  <p:clrMapOvr>
    <a:masterClrMapping/>
  </p:clrMapOvr>
  <mc:AlternateContent xmlns:mc="http://schemas.openxmlformats.org/markup-compatibility/2006">
    <mc:Choice xmlns:p14="http://schemas.microsoft.com/office/powerpoint/2010/main" Requires="p14">
      <p:transition spd="slow" p14:dur="1500" advTm="99530">
        <p:split orient="vert"/>
      </p:transition>
    </mc:Choice>
    <mc:Fallback>
      <p:transition spd="slow" advTm="9953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Werbemittel und -träger</a:t>
            </a:r>
          </a:p>
        </p:txBody>
      </p:sp>
      <p:pic>
        <p:nvPicPr>
          <p:cNvPr id="4098"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7200" y="2345194"/>
            <a:ext cx="8229600" cy="318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a:extLst>
              <a:ext uri="{FF2B5EF4-FFF2-40B4-BE49-F238E27FC236}">
                <a16:creationId xmlns:a16="http://schemas.microsoft.com/office/drawing/2014/main" id="{426B780D-9594-45DF-8B06-2B023730D5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854708582"/>
      </p:ext>
    </p:extLst>
  </p:cSld>
  <p:clrMapOvr>
    <a:masterClrMapping/>
  </p:clrMapOvr>
  <mc:AlternateContent xmlns:mc="http://schemas.openxmlformats.org/markup-compatibility/2006">
    <mc:Choice xmlns:p14="http://schemas.microsoft.com/office/powerpoint/2010/main" Requires="p14">
      <p:transition spd="slow" p14:dur="1500" advTm="27270">
        <p:split orient="vert"/>
      </p:transition>
    </mc:Choice>
    <mc:Fallback>
      <p:transition spd="slow" advTm="2727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Auswahl des Werbemediums</a:t>
            </a:r>
          </a:p>
        </p:txBody>
      </p:sp>
      <p:sp>
        <p:nvSpPr>
          <p:cNvPr id="3" name="Inhaltsplatzhalter 2"/>
          <p:cNvSpPr>
            <a:spLocks noGrp="1"/>
          </p:cNvSpPr>
          <p:nvPr>
            <p:ph idx="1"/>
          </p:nvPr>
        </p:nvSpPr>
        <p:spPr/>
        <p:txBody>
          <a:bodyPr>
            <a:normAutofit/>
          </a:bodyPr>
          <a:lstStyle/>
          <a:p>
            <a:pPr marL="114300" indent="0">
              <a:buNone/>
            </a:pPr>
            <a:r>
              <a:rPr lang="de-DE" sz="3200" dirty="0"/>
              <a:t>Abhängig von</a:t>
            </a:r>
          </a:p>
          <a:p>
            <a:pPr lvl="1"/>
            <a:r>
              <a:rPr lang="de-DE" sz="2800" dirty="0"/>
              <a:t>Zielgruppen</a:t>
            </a:r>
          </a:p>
          <a:p>
            <a:pPr lvl="1"/>
            <a:r>
              <a:rPr lang="de-DE" sz="3200" dirty="0"/>
              <a:t>Stellung des Produkts im Lebenszyklus</a:t>
            </a:r>
          </a:p>
          <a:p>
            <a:pPr lvl="1"/>
            <a:r>
              <a:rPr lang="de-DE" sz="3200" dirty="0"/>
              <a:t>Angestrebter Streuung (räumlich, zeitlich)</a:t>
            </a:r>
          </a:p>
          <a:p>
            <a:pPr lvl="1"/>
            <a:r>
              <a:rPr lang="de-DE" sz="3200" dirty="0"/>
              <a:t>Budget</a:t>
            </a:r>
          </a:p>
        </p:txBody>
      </p:sp>
      <p:pic>
        <p:nvPicPr>
          <p:cNvPr id="4" name="Audio 3">
            <a:hlinkClick r:id="" action="ppaction://media"/>
            <a:extLst>
              <a:ext uri="{FF2B5EF4-FFF2-40B4-BE49-F238E27FC236}">
                <a16:creationId xmlns:a16="http://schemas.microsoft.com/office/drawing/2014/main" id="{60FAC1A4-AB91-4A35-B6B8-33E5774E65D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640573111"/>
      </p:ext>
    </p:extLst>
  </p:cSld>
  <p:clrMapOvr>
    <a:masterClrMapping/>
  </p:clrMapOvr>
  <mc:AlternateContent xmlns:mc="http://schemas.openxmlformats.org/markup-compatibility/2006">
    <mc:Choice xmlns:p14="http://schemas.microsoft.com/office/powerpoint/2010/main" Requires="p14">
      <p:transition spd="slow" p14:dur="1500" advTm="79677">
        <p:split orient="vert"/>
      </p:transition>
    </mc:Choice>
    <mc:Fallback>
      <p:transition spd="slow" advTm="7967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Corporate Identity</a:t>
            </a:r>
          </a:p>
        </p:txBody>
      </p:sp>
      <p:sp>
        <p:nvSpPr>
          <p:cNvPr id="3" name="Inhaltsplatzhalter 2"/>
          <p:cNvSpPr>
            <a:spLocks noGrp="1"/>
          </p:cNvSpPr>
          <p:nvPr>
            <p:ph idx="1"/>
          </p:nvPr>
        </p:nvSpPr>
        <p:spPr/>
        <p:txBody>
          <a:bodyPr/>
          <a:lstStyle/>
          <a:p>
            <a:pPr marL="114300" indent="0">
              <a:buNone/>
            </a:pPr>
            <a:r>
              <a:rPr lang="de-DE" dirty="0"/>
              <a:t>Ziel: Unternehmen wird als einheitliche PERSÖNLICHKEIT wahrgenommen</a:t>
            </a:r>
          </a:p>
          <a:p>
            <a:r>
              <a:rPr lang="de-DE" dirty="0"/>
              <a:t>Einprägsames Logo</a:t>
            </a:r>
          </a:p>
          <a:p>
            <a:r>
              <a:rPr lang="de-DE" dirty="0"/>
              <a:t>Einprägsame Firma</a:t>
            </a:r>
          </a:p>
          <a:p>
            <a:r>
              <a:rPr lang="de-DE" dirty="0"/>
              <a:t>Einheitlichkeit in Bezug auf Unterlagen, Farben etc.</a:t>
            </a:r>
          </a:p>
          <a:p>
            <a:r>
              <a:rPr lang="de-DE" dirty="0"/>
              <a:t>Unternehmerisches Leitbild</a:t>
            </a:r>
          </a:p>
          <a:p>
            <a:pPr lvl="1"/>
            <a:r>
              <a:rPr lang="de-DE" dirty="0"/>
              <a:t>Kundenorientierung</a:t>
            </a:r>
          </a:p>
          <a:p>
            <a:pPr lvl="1"/>
            <a:r>
              <a:rPr lang="de-DE" dirty="0"/>
              <a:t>Mitarbeiterorientierung</a:t>
            </a:r>
          </a:p>
          <a:p>
            <a:pPr lvl="1"/>
            <a:r>
              <a:rPr lang="de-DE" dirty="0"/>
              <a:t>Recht neu: ökologische Orientierung</a:t>
            </a:r>
          </a:p>
        </p:txBody>
      </p:sp>
      <p:pic>
        <p:nvPicPr>
          <p:cNvPr id="4" name="Audio 3">
            <a:hlinkClick r:id="" action="ppaction://media"/>
            <a:extLst>
              <a:ext uri="{FF2B5EF4-FFF2-40B4-BE49-F238E27FC236}">
                <a16:creationId xmlns:a16="http://schemas.microsoft.com/office/drawing/2014/main" id="{1EE57CB0-F181-4A74-A78C-4EEEB9A7A45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997541851"/>
      </p:ext>
    </p:extLst>
  </p:cSld>
  <p:clrMapOvr>
    <a:masterClrMapping/>
  </p:clrMapOvr>
  <mc:AlternateContent xmlns:mc="http://schemas.openxmlformats.org/markup-compatibility/2006">
    <mc:Choice xmlns:p14="http://schemas.microsoft.com/office/powerpoint/2010/main" Requires="p14">
      <p:transition spd="slow" p14:dur="1500" advTm="136868">
        <p:split orient="vert"/>
      </p:transition>
    </mc:Choice>
    <mc:Fallback>
      <p:transition spd="slow" advTm="136868">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Public Relations</a:t>
            </a:r>
          </a:p>
        </p:txBody>
      </p:sp>
      <p:sp>
        <p:nvSpPr>
          <p:cNvPr id="3" name="Inhaltsplatzhalter 2"/>
          <p:cNvSpPr>
            <a:spLocks noGrp="1"/>
          </p:cNvSpPr>
          <p:nvPr>
            <p:ph idx="1"/>
          </p:nvPr>
        </p:nvSpPr>
        <p:spPr/>
        <p:txBody>
          <a:bodyPr>
            <a:normAutofit/>
          </a:bodyPr>
          <a:lstStyle/>
          <a:p>
            <a:pPr marL="114300" indent="0" algn="ctr">
              <a:buNone/>
            </a:pPr>
            <a:r>
              <a:rPr lang="de-DE" sz="3600" b="1" i="1" dirty="0"/>
              <a:t>Tu‘ Gutes und rede darüber!</a:t>
            </a:r>
          </a:p>
          <a:p>
            <a:pPr marL="114300" indent="0" algn="ctr">
              <a:buNone/>
            </a:pPr>
            <a:endParaRPr lang="de-DE" sz="3600" dirty="0"/>
          </a:p>
          <a:p>
            <a:r>
              <a:rPr lang="de-DE" sz="2800" dirty="0"/>
              <a:t>Gezielte Pressearbeit</a:t>
            </a:r>
          </a:p>
          <a:p>
            <a:r>
              <a:rPr lang="de-DE" sz="2800" dirty="0"/>
              <a:t>Mediengestaltung</a:t>
            </a:r>
          </a:p>
          <a:p>
            <a:r>
              <a:rPr lang="de-DE" sz="2800" dirty="0"/>
              <a:t>Veranstaltungen (kostenlose Schulungen, Tag der offenen Tür etc.)</a:t>
            </a:r>
          </a:p>
        </p:txBody>
      </p:sp>
      <p:pic>
        <p:nvPicPr>
          <p:cNvPr id="4" name="Audio 3">
            <a:hlinkClick r:id="" action="ppaction://media"/>
            <a:extLst>
              <a:ext uri="{FF2B5EF4-FFF2-40B4-BE49-F238E27FC236}">
                <a16:creationId xmlns:a16="http://schemas.microsoft.com/office/drawing/2014/main" id="{DB1636DB-6707-423D-9CDA-5C851882B0D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862339301"/>
      </p:ext>
    </p:extLst>
  </p:cSld>
  <p:clrMapOvr>
    <a:masterClrMapping/>
  </p:clrMapOvr>
  <mc:AlternateContent xmlns:mc="http://schemas.openxmlformats.org/markup-compatibility/2006">
    <mc:Choice xmlns:p14="http://schemas.microsoft.com/office/powerpoint/2010/main" Requires="p14">
      <p:transition spd="slow" p14:dur="1500" advTm="56480">
        <p:split orient="vert"/>
      </p:transition>
    </mc:Choice>
    <mc:Fallback>
      <p:transition spd="slow" advTm="5648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1115616" y="1484784"/>
            <a:ext cx="6912768" cy="2308324"/>
          </a:xfrm>
          <a:prstGeom prst="rect">
            <a:avLst/>
          </a:prstGeom>
          <a:noFill/>
        </p:spPr>
        <p:txBody>
          <a:bodyPr wrap="square" rtlCol="0">
            <a:spAutoFit/>
          </a:bodyPr>
          <a:lstStyle/>
          <a:p>
            <a:pPr algn="ctr"/>
            <a:r>
              <a:rPr lang="de-DE" sz="4800" b="1" i="1" dirty="0"/>
              <a:t>Vielen Dank für Ihre Aufmerksamkeit – noch Fragen?</a:t>
            </a:r>
          </a:p>
        </p:txBody>
      </p:sp>
      <p:pic>
        <p:nvPicPr>
          <p:cNvPr id="2" name="Audio 1">
            <a:hlinkClick r:id="" action="ppaction://media"/>
            <a:extLst>
              <a:ext uri="{FF2B5EF4-FFF2-40B4-BE49-F238E27FC236}">
                <a16:creationId xmlns:a16="http://schemas.microsoft.com/office/drawing/2014/main" id="{234A9C79-4C20-4BD1-ABEC-6CE02DF1510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691995587"/>
      </p:ext>
    </p:extLst>
  </p:cSld>
  <p:clrMapOvr>
    <a:masterClrMapping/>
  </p:clrMapOvr>
  <mc:AlternateContent xmlns:mc="http://schemas.openxmlformats.org/markup-compatibility/2006">
    <mc:Choice xmlns:p14="http://schemas.microsoft.com/office/powerpoint/2010/main" Requires="p14">
      <p:transition spd="slow" p14:dur="1500" advTm="15994">
        <p:split orient="vert"/>
      </p:transition>
    </mc:Choice>
    <mc:Fallback>
      <p:transition spd="slow" advTm="1599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Grundprobleme des </a:t>
            </a:r>
            <a:r>
              <a:rPr lang="de-DE" dirty="0" err="1"/>
              <a:t>marketing</a:t>
            </a:r>
            <a:endParaRPr lang="de-DE" dirty="0"/>
          </a:p>
        </p:txBody>
      </p:sp>
      <p:sp>
        <p:nvSpPr>
          <p:cNvPr id="3" name="Textplatzhalter 2"/>
          <p:cNvSpPr>
            <a:spLocks noGrp="1"/>
          </p:cNvSpPr>
          <p:nvPr>
            <p:ph type="body" idx="1"/>
          </p:nvPr>
        </p:nvSpPr>
        <p:spPr>
          <a:xfrm>
            <a:off x="426128" y="1722438"/>
            <a:ext cx="8250328" cy="639762"/>
          </a:xfrm>
        </p:spPr>
        <p:txBody>
          <a:bodyPr/>
          <a:lstStyle/>
          <a:p>
            <a:endParaRPr lang="de-DE" dirty="0"/>
          </a:p>
        </p:txBody>
      </p:sp>
      <p:sp>
        <p:nvSpPr>
          <p:cNvPr id="11" name="Inhaltsplatzhalter 10"/>
          <p:cNvSpPr>
            <a:spLocks noGrp="1"/>
          </p:cNvSpPr>
          <p:nvPr>
            <p:ph sz="half" idx="2"/>
          </p:nvPr>
        </p:nvSpPr>
        <p:spPr/>
        <p:txBody>
          <a:bodyPr/>
          <a:lstStyle/>
          <a:p>
            <a:endParaRPr lang="de-DE"/>
          </a:p>
        </p:txBody>
      </p:sp>
      <p:grpSp>
        <p:nvGrpSpPr>
          <p:cNvPr id="12" name="Group 6"/>
          <p:cNvGrpSpPr>
            <a:grpSpLocks noChangeAspect="1"/>
          </p:cNvGrpSpPr>
          <p:nvPr/>
        </p:nvGrpSpPr>
        <p:grpSpPr bwMode="auto">
          <a:xfrm>
            <a:off x="539552" y="1762860"/>
            <a:ext cx="7792582" cy="4298076"/>
            <a:chOff x="-1611" y="0"/>
            <a:chExt cx="11346" cy="6258"/>
          </a:xfrm>
        </p:grpSpPr>
        <p:sp>
          <p:nvSpPr>
            <p:cNvPr id="13" name="AutoShape 5"/>
            <p:cNvSpPr>
              <a:spLocks noChangeAspect="1" noChangeArrowheads="1" noTextEdit="1"/>
            </p:cNvSpPr>
            <p:nvPr/>
          </p:nvSpPr>
          <p:spPr bwMode="auto">
            <a:xfrm>
              <a:off x="-1611" y="0"/>
              <a:ext cx="11346" cy="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1" y="0"/>
              <a:ext cx="11352" cy="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Audio 3">
            <a:hlinkClick r:id="" action="ppaction://media"/>
            <a:extLst>
              <a:ext uri="{FF2B5EF4-FFF2-40B4-BE49-F238E27FC236}">
                <a16:creationId xmlns:a16="http://schemas.microsoft.com/office/drawing/2014/main" id="{00C85A5E-386B-4116-9D14-F7FE75B86B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114961747"/>
      </p:ext>
    </p:extLst>
  </p:cSld>
  <p:clrMapOvr>
    <a:masterClrMapping/>
  </p:clrMapOvr>
  <mc:AlternateContent xmlns:mc="http://schemas.openxmlformats.org/markup-compatibility/2006">
    <mc:Choice xmlns:p14="http://schemas.microsoft.com/office/powerpoint/2010/main" Requires="p14">
      <p:transition spd="slow" p14:dur="1500" advTm="115552">
        <p:split orient="vert"/>
      </p:transition>
    </mc:Choice>
    <mc:Fallback>
      <p:transition spd="slow" advTm="11555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Zentrale Fragestellungen </a:t>
            </a:r>
          </a:p>
        </p:txBody>
      </p:sp>
      <p:sp>
        <p:nvSpPr>
          <p:cNvPr id="3" name="Inhaltsplatzhalter 2"/>
          <p:cNvSpPr>
            <a:spLocks noGrp="1"/>
          </p:cNvSpPr>
          <p:nvPr>
            <p:ph idx="1"/>
          </p:nvPr>
        </p:nvSpPr>
        <p:spPr/>
        <p:txBody>
          <a:bodyPr>
            <a:normAutofit/>
          </a:bodyPr>
          <a:lstStyle/>
          <a:p>
            <a:endParaRPr lang="de-DE" dirty="0"/>
          </a:p>
          <a:p>
            <a:r>
              <a:rPr lang="de-DE" dirty="0"/>
              <a:t>Was braucht der Markt? </a:t>
            </a:r>
          </a:p>
          <a:p>
            <a:r>
              <a:rPr lang="de-DE" dirty="0"/>
              <a:t>Wer sind unsere Kunden? </a:t>
            </a:r>
          </a:p>
          <a:p>
            <a:r>
              <a:rPr lang="de-DE" dirty="0"/>
              <a:t>Was kann ich mit meinen betrieblichen Möglichkeiten bieten? </a:t>
            </a:r>
          </a:p>
          <a:p>
            <a:r>
              <a:rPr lang="de-DE" dirty="0"/>
              <a:t>Habe ich Wettbewerber? Wie reagieren diese? </a:t>
            </a:r>
          </a:p>
        </p:txBody>
      </p:sp>
      <p:pic>
        <p:nvPicPr>
          <p:cNvPr id="4" name="Audio 3">
            <a:hlinkClick r:id="" action="ppaction://media"/>
            <a:extLst>
              <a:ext uri="{FF2B5EF4-FFF2-40B4-BE49-F238E27FC236}">
                <a16:creationId xmlns:a16="http://schemas.microsoft.com/office/drawing/2014/main" id="{A438269A-53C1-4FB4-8BE6-AF239B0A3C1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685605820"/>
      </p:ext>
    </p:extLst>
  </p:cSld>
  <p:clrMapOvr>
    <a:masterClrMapping/>
  </p:clrMapOvr>
  <mc:AlternateContent xmlns:mc="http://schemas.openxmlformats.org/markup-compatibility/2006">
    <mc:Choice xmlns:p14="http://schemas.microsoft.com/office/powerpoint/2010/main" Requires="p14">
      <p:transition spd="slow" p14:dur="1500" advTm="60637">
        <p:split orient="vert"/>
      </p:transition>
    </mc:Choice>
    <mc:Fallback>
      <p:transition spd="slow" advTm="6063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Ablauf der Marketingplanungen</a:t>
            </a:r>
          </a:p>
        </p:txBody>
      </p:sp>
      <p:sp>
        <p:nvSpPr>
          <p:cNvPr id="6" name="Textfeld 5"/>
          <p:cNvSpPr txBox="1"/>
          <p:nvPr/>
        </p:nvSpPr>
        <p:spPr>
          <a:xfrm>
            <a:off x="539552" y="6165304"/>
            <a:ext cx="4896544" cy="369332"/>
          </a:xfrm>
          <a:prstGeom prst="rect">
            <a:avLst/>
          </a:prstGeom>
          <a:noFill/>
        </p:spPr>
        <p:txBody>
          <a:bodyPr wrap="square" rtlCol="0">
            <a:spAutoFit/>
          </a:bodyPr>
          <a:lstStyle/>
          <a:p>
            <a:r>
              <a:rPr lang="de-DE" dirty="0"/>
              <a:t>Quelle: </a:t>
            </a:r>
            <a:r>
              <a:rPr lang="de-DE" dirty="0" err="1"/>
              <a:t>Wöhe</a:t>
            </a:r>
            <a:r>
              <a:rPr lang="de-DE" dirty="0"/>
              <a:t> 2012, S. 388.</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12776"/>
            <a:ext cx="7992888"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Inhaltsplatzhalter 2"/>
          <p:cNvSpPr>
            <a:spLocks noGrp="1"/>
          </p:cNvSpPr>
          <p:nvPr>
            <p:ph idx="1"/>
          </p:nvPr>
        </p:nvSpPr>
        <p:spPr/>
        <p:txBody>
          <a:bodyPr/>
          <a:lstStyle/>
          <a:p>
            <a:endParaRPr lang="de-DE" dirty="0"/>
          </a:p>
        </p:txBody>
      </p:sp>
      <p:pic>
        <p:nvPicPr>
          <p:cNvPr id="4" name="Audio 3">
            <a:hlinkClick r:id="" action="ppaction://media"/>
            <a:extLst>
              <a:ext uri="{FF2B5EF4-FFF2-40B4-BE49-F238E27FC236}">
                <a16:creationId xmlns:a16="http://schemas.microsoft.com/office/drawing/2014/main" id="{C805D5AF-AD12-4173-8B7B-A336F70278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4009382330"/>
      </p:ext>
    </p:extLst>
  </p:cSld>
  <p:clrMapOvr>
    <a:masterClrMapping/>
  </p:clrMapOvr>
  <mc:AlternateContent xmlns:mc="http://schemas.openxmlformats.org/markup-compatibility/2006">
    <mc:Choice xmlns:p14="http://schemas.microsoft.com/office/powerpoint/2010/main" Requires="p14">
      <p:transition spd="slow" p14:dur="1500" advTm="173068">
        <p:split orient="vert"/>
      </p:transition>
    </mc:Choice>
    <mc:Fallback>
      <p:transition spd="slow" advTm="173068">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Marktforschung</a:t>
            </a:r>
          </a:p>
        </p:txBody>
      </p:sp>
      <p:sp>
        <p:nvSpPr>
          <p:cNvPr id="3" name="Inhaltsplatzhalter 2"/>
          <p:cNvSpPr>
            <a:spLocks noGrp="1"/>
          </p:cNvSpPr>
          <p:nvPr>
            <p:ph idx="1"/>
          </p:nvPr>
        </p:nvSpPr>
        <p:spPr/>
        <p:txBody>
          <a:bodyPr>
            <a:normAutofit/>
          </a:bodyPr>
          <a:lstStyle/>
          <a:p>
            <a:r>
              <a:rPr lang="de-DE" dirty="0"/>
              <a:t>(potenzielle) Kunden und ihre Bedürfnisse</a:t>
            </a:r>
          </a:p>
          <a:p>
            <a:r>
              <a:rPr lang="de-DE" dirty="0"/>
              <a:t>Konkurrenz (falls es diese gibt)</a:t>
            </a:r>
          </a:p>
          <a:p>
            <a:r>
              <a:rPr lang="de-DE" dirty="0"/>
              <a:t>Größe des Gesamtmarktes inkl. Wachstumspotenzial</a:t>
            </a:r>
          </a:p>
          <a:p>
            <a:r>
              <a:rPr lang="de-DE" dirty="0"/>
              <a:t>übliche Kosten </a:t>
            </a:r>
          </a:p>
          <a:p>
            <a:r>
              <a:rPr lang="de-DE" dirty="0"/>
              <a:t>übliche Preise (inkl. Veränderungen im Zeitablauf)</a:t>
            </a:r>
          </a:p>
          <a:p>
            <a:r>
              <a:rPr lang="de-DE" dirty="0" err="1"/>
              <a:t>Mgl</a:t>
            </a:r>
            <a:r>
              <a:rPr lang="de-DE" dirty="0"/>
              <a:t>. Umsätze </a:t>
            </a:r>
          </a:p>
          <a:p>
            <a:r>
              <a:rPr lang="de-DE" dirty="0"/>
              <a:t>U.U. Zahlungsbereitschaft etc. </a:t>
            </a:r>
          </a:p>
          <a:p>
            <a:endParaRPr lang="de-DE" dirty="0"/>
          </a:p>
        </p:txBody>
      </p:sp>
      <p:pic>
        <p:nvPicPr>
          <p:cNvPr id="4" name="Audio 3">
            <a:hlinkClick r:id="" action="ppaction://media"/>
            <a:extLst>
              <a:ext uri="{FF2B5EF4-FFF2-40B4-BE49-F238E27FC236}">
                <a16:creationId xmlns:a16="http://schemas.microsoft.com/office/drawing/2014/main" id="{367AA085-24D9-461D-B3CE-CF16F541C0F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4087603479"/>
      </p:ext>
    </p:extLst>
  </p:cSld>
  <p:clrMapOvr>
    <a:masterClrMapping/>
  </p:clrMapOvr>
  <mc:AlternateContent xmlns:mc="http://schemas.openxmlformats.org/markup-compatibility/2006">
    <mc:Choice xmlns:p14="http://schemas.microsoft.com/office/powerpoint/2010/main" Requires="p14">
      <p:transition spd="slow" p14:dur="1500" advTm="177526">
        <p:split orient="vert"/>
      </p:transition>
    </mc:Choice>
    <mc:Fallback>
      <p:transition spd="slow" advTm="177526">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Informationsquellen</a:t>
            </a:r>
          </a:p>
        </p:txBody>
      </p:sp>
      <p:sp>
        <p:nvSpPr>
          <p:cNvPr id="5" name="Textplatzhalter 4"/>
          <p:cNvSpPr>
            <a:spLocks noGrp="1"/>
          </p:cNvSpPr>
          <p:nvPr>
            <p:ph type="body" idx="1"/>
          </p:nvPr>
        </p:nvSpPr>
        <p:spPr/>
        <p:txBody>
          <a:bodyPr/>
          <a:lstStyle/>
          <a:p>
            <a:r>
              <a:rPr lang="de-DE" dirty="0"/>
              <a:t>Primärdaten – eigens erstellte Daten</a:t>
            </a:r>
          </a:p>
        </p:txBody>
      </p:sp>
      <p:sp>
        <p:nvSpPr>
          <p:cNvPr id="3" name="Inhaltsplatzhalter 2"/>
          <p:cNvSpPr>
            <a:spLocks noGrp="1"/>
          </p:cNvSpPr>
          <p:nvPr>
            <p:ph sz="half" idx="2"/>
          </p:nvPr>
        </p:nvSpPr>
        <p:spPr/>
        <p:txBody>
          <a:bodyPr>
            <a:normAutofit/>
          </a:bodyPr>
          <a:lstStyle/>
          <a:p>
            <a:pPr marL="114300" indent="0">
              <a:buNone/>
            </a:pPr>
            <a:r>
              <a:rPr lang="de-DE" dirty="0"/>
              <a:t>Marktforschungsinstitute beauftragen </a:t>
            </a:r>
          </a:p>
          <a:p>
            <a:r>
              <a:rPr lang="de-DE" dirty="0"/>
              <a:t>Kostenintensiv – nur bei Geschäftsidee mit großem finanziellen Volumen sinnvoll </a:t>
            </a:r>
          </a:p>
          <a:p>
            <a:r>
              <a:rPr lang="de-DE" dirty="0"/>
              <a:t>Studie kann auf die eigene Fragestellung abgestimmt werden </a:t>
            </a:r>
          </a:p>
          <a:p>
            <a:endParaRPr lang="de-DE" dirty="0"/>
          </a:p>
          <a:p>
            <a:pPr marL="114300" indent="0">
              <a:buNone/>
            </a:pPr>
            <a:endParaRPr lang="de-DE" dirty="0"/>
          </a:p>
        </p:txBody>
      </p:sp>
      <p:sp>
        <p:nvSpPr>
          <p:cNvPr id="6" name="Textplatzhalter 5"/>
          <p:cNvSpPr>
            <a:spLocks noGrp="1"/>
          </p:cNvSpPr>
          <p:nvPr>
            <p:ph type="body" sz="quarter" idx="3"/>
          </p:nvPr>
        </p:nvSpPr>
        <p:spPr/>
        <p:txBody>
          <a:bodyPr/>
          <a:lstStyle/>
          <a:p>
            <a:r>
              <a:rPr lang="de-DE" dirty="0"/>
              <a:t>Sekundärdaten – bereits existierende Daten</a:t>
            </a:r>
          </a:p>
        </p:txBody>
      </p:sp>
      <p:sp>
        <p:nvSpPr>
          <p:cNvPr id="7" name="Inhaltsplatzhalter 6"/>
          <p:cNvSpPr>
            <a:spLocks noGrp="1"/>
          </p:cNvSpPr>
          <p:nvPr>
            <p:ph sz="quarter" idx="4"/>
          </p:nvPr>
        </p:nvSpPr>
        <p:spPr/>
        <p:txBody>
          <a:bodyPr>
            <a:normAutofit fontScale="92500" lnSpcReduction="10000"/>
          </a:bodyPr>
          <a:lstStyle/>
          <a:p>
            <a:r>
              <a:rPr lang="de-DE" dirty="0"/>
              <a:t>Bereits existierende Studien</a:t>
            </a:r>
          </a:p>
          <a:p>
            <a:r>
              <a:rPr lang="de-DE" dirty="0"/>
              <a:t>Nachteil: nicht auf die eigene Fragestellung zugeschnitten </a:t>
            </a:r>
          </a:p>
          <a:p>
            <a:r>
              <a:rPr lang="de-DE" dirty="0"/>
              <a:t>Über Berufsverbände </a:t>
            </a:r>
          </a:p>
          <a:p>
            <a:r>
              <a:rPr lang="de-DE" dirty="0"/>
              <a:t>kostenlos oder gegen geringe Gebühr  </a:t>
            </a:r>
          </a:p>
          <a:p>
            <a:r>
              <a:rPr lang="de-DE" dirty="0"/>
              <a:t>Branchenbriefe der VR-Banken (für ca. 150 Branchen, kostenlos )</a:t>
            </a:r>
          </a:p>
          <a:p>
            <a:endParaRPr lang="de-DE" dirty="0"/>
          </a:p>
        </p:txBody>
      </p:sp>
      <p:pic>
        <p:nvPicPr>
          <p:cNvPr id="4" name="Audio 3">
            <a:hlinkClick r:id="" action="ppaction://media"/>
            <a:extLst>
              <a:ext uri="{FF2B5EF4-FFF2-40B4-BE49-F238E27FC236}">
                <a16:creationId xmlns:a16="http://schemas.microsoft.com/office/drawing/2014/main" id="{86C42585-A3B0-43DB-80DC-D7E26DFC6EC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2431461994"/>
      </p:ext>
    </p:extLst>
  </p:cSld>
  <p:clrMapOvr>
    <a:masterClrMapping/>
  </p:clrMapOvr>
  <mc:AlternateContent xmlns:mc="http://schemas.openxmlformats.org/markup-compatibility/2006">
    <mc:Choice xmlns:p14="http://schemas.microsoft.com/office/powerpoint/2010/main" Requires="p14">
      <p:transition spd="slow" p14:dur="1500" advTm="181195">
        <p:split orient="vert"/>
      </p:transition>
    </mc:Choice>
    <mc:Fallback>
      <p:transition spd="slow" advTm="18119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Eigene Studien</a:t>
            </a:r>
          </a:p>
        </p:txBody>
      </p:sp>
      <p:sp>
        <p:nvSpPr>
          <p:cNvPr id="3" name="Inhaltsplatzhalter 2"/>
          <p:cNvSpPr>
            <a:spLocks noGrp="1"/>
          </p:cNvSpPr>
          <p:nvPr>
            <p:ph idx="1"/>
          </p:nvPr>
        </p:nvSpPr>
        <p:spPr/>
        <p:txBody>
          <a:bodyPr>
            <a:normAutofit/>
          </a:bodyPr>
          <a:lstStyle/>
          <a:p>
            <a:endParaRPr lang="de-DE" dirty="0"/>
          </a:p>
          <a:p>
            <a:r>
              <a:rPr lang="de-DE" dirty="0"/>
              <a:t>als Testkäufer auftreten und dann</a:t>
            </a:r>
          </a:p>
          <a:p>
            <a:pPr marL="114300" indent="0">
              <a:buNone/>
            </a:pPr>
            <a:r>
              <a:rPr lang="de-DE" dirty="0"/>
              <a:t>	a) Zahl der Kunden im Geschäft sowie </a:t>
            </a:r>
          </a:p>
          <a:p>
            <a:pPr marL="114300" indent="0">
              <a:buNone/>
            </a:pPr>
            <a:r>
              <a:rPr lang="de-DE" dirty="0"/>
              <a:t>	b) Käuferzahl abschätzen und daraus</a:t>
            </a:r>
          </a:p>
          <a:p>
            <a:pPr marL="114300" indent="0">
              <a:buNone/>
            </a:pPr>
            <a:r>
              <a:rPr lang="de-DE" dirty="0"/>
              <a:t>	c) Umsatz hochrechnen </a:t>
            </a:r>
          </a:p>
          <a:p>
            <a:r>
              <a:rPr lang="de-DE" dirty="0"/>
              <a:t>Testverkäufe</a:t>
            </a:r>
          </a:p>
          <a:p>
            <a:r>
              <a:rPr lang="de-DE" dirty="0"/>
              <a:t>Testberatungen</a:t>
            </a:r>
          </a:p>
          <a:p>
            <a:r>
              <a:rPr lang="de-DE" dirty="0"/>
              <a:t>Internet – Recherche </a:t>
            </a:r>
          </a:p>
          <a:p>
            <a:r>
              <a:rPr lang="de-DE" dirty="0"/>
              <a:t>Befragung anderer Geschäftsinhaber (Problem: Was sagt Ihnen Ihre Konkurrenz?)</a:t>
            </a:r>
          </a:p>
          <a:p>
            <a:pPr lvl="7"/>
            <a:endParaRPr lang="de-DE" sz="2600" dirty="0"/>
          </a:p>
        </p:txBody>
      </p:sp>
      <p:pic>
        <p:nvPicPr>
          <p:cNvPr id="4" name="Audio 3">
            <a:hlinkClick r:id="" action="ppaction://media"/>
            <a:extLst>
              <a:ext uri="{FF2B5EF4-FFF2-40B4-BE49-F238E27FC236}">
                <a16:creationId xmlns:a16="http://schemas.microsoft.com/office/drawing/2014/main" id="{475C721C-3ACB-48CC-9CA5-6D3DF5CD38E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3383150475"/>
      </p:ext>
    </p:extLst>
  </p:cSld>
  <p:clrMapOvr>
    <a:masterClrMapping/>
  </p:clrMapOvr>
  <mc:AlternateContent xmlns:mc="http://schemas.openxmlformats.org/markup-compatibility/2006">
    <mc:Choice xmlns:p14="http://schemas.microsoft.com/office/powerpoint/2010/main" Requires="p14">
      <p:transition spd="slow" p14:dur="1500" advTm="112533">
        <p:split orient="vert"/>
      </p:transition>
    </mc:Choice>
    <mc:Fallback>
      <p:transition spd="slow" advTm="11253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ags/tag10.xml><?xml version="1.0" encoding="utf-8"?>
<p:tagLst xmlns:a="http://schemas.openxmlformats.org/drawingml/2006/main" xmlns:r="http://schemas.openxmlformats.org/officeDocument/2006/relationships" xmlns:p="http://schemas.openxmlformats.org/presentationml/2006/main">
  <p:tag name="TIMING" val="|4.6|1.5|9.5|1|16.2|2.4|37.2|2.3"/>
</p:tagLst>
</file>

<file path=ppt/tags/tag11.xml><?xml version="1.0" encoding="utf-8"?>
<p:tagLst xmlns:a="http://schemas.openxmlformats.org/drawingml/2006/main" xmlns:r="http://schemas.openxmlformats.org/officeDocument/2006/relationships" xmlns:p="http://schemas.openxmlformats.org/presentationml/2006/main">
  <p:tag name="TIMING" val="|84.4|29.8|26.9"/>
</p:tagLst>
</file>

<file path=ppt/tags/tag12.xml><?xml version="1.0" encoding="utf-8"?>
<p:tagLst xmlns:a="http://schemas.openxmlformats.org/drawingml/2006/main" xmlns:r="http://schemas.openxmlformats.org/officeDocument/2006/relationships" xmlns:p="http://schemas.openxmlformats.org/presentationml/2006/main">
  <p:tag name="TIMING" val="|11.1|3.9|27.3|22.8|0.7"/>
</p:tagLst>
</file>

<file path=ppt/tags/tag13.xml><?xml version="1.0" encoding="utf-8"?>
<p:tagLst xmlns:a="http://schemas.openxmlformats.org/drawingml/2006/main" xmlns:r="http://schemas.openxmlformats.org/officeDocument/2006/relationships" xmlns:p="http://schemas.openxmlformats.org/presentationml/2006/main">
  <p:tag name="TIMING" val="|0.8|9.2|10.2|2.8|4.8|6.5"/>
</p:tagLst>
</file>

<file path=ppt/tags/tag14.xml><?xml version="1.0" encoding="utf-8"?>
<p:tagLst xmlns:a="http://schemas.openxmlformats.org/drawingml/2006/main" xmlns:r="http://schemas.openxmlformats.org/officeDocument/2006/relationships" xmlns:p="http://schemas.openxmlformats.org/presentationml/2006/main">
  <p:tag name="TIMING" val="|5.8|10.1|9.9|10.8|8.7|11.6|14.5"/>
</p:tagLst>
</file>

<file path=ppt/tags/tag15.xml><?xml version="1.0" encoding="utf-8"?>
<p:tagLst xmlns:a="http://schemas.openxmlformats.org/drawingml/2006/main" xmlns:r="http://schemas.openxmlformats.org/officeDocument/2006/relationships" xmlns:p="http://schemas.openxmlformats.org/presentationml/2006/main">
  <p:tag name="TIMING" val="|10.1|4.7|4.8|8|2.6|10.8|32.3|4.3"/>
</p:tagLst>
</file>

<file path=ppt/tags/tag16.xml><?xml version="1.0" encoding="utf-8"?>
<p:tagLst xmlns:a="http://schemas.openxmlformats.org/drawingml/2006/main" xmlns:r="http://schemas.openxmlformats.org/officeDocument/2006/relationships" xmlns:p="http://schemas.openxmlformats.org/presentationml/2006/main">
  <p:tag name="TIMING" val="|2.6|40.3|0.4"/>
</p:tagLst>
</file>

<file path=ppt/tags/tag17.xml><?xml version="1.0" encoding="utf-8"?>
<p:tagLst xmlns:a="http://schemas.openxmlformats.org/drawingml/2006/main" xmlns:r="http://schemas.openxmlformats.org/officeDocument/2006/relationships" xmlns:p="http://schemas.openxmlformats.org/presentationml/2006/main">
  <p:tag name="TIMING" val="|99.7|6.4"/>
</p:tagLst>
</file>

<file path=ppt/tags/tag18.xml><?xml version="1.0" encoding="utf-8"?>
<p:tagLst xmlns:a="http://schemas.openxmlformats.org/drawingml/2006/main" xmlns:r="http://schemas.openxmlformats.org/officeDocument/2006/relationships" xmlns:p="http://schemas.openxmlformats.org/presentationml/2006/main">
  <p:tag name="TIMING" val="|13.1|2.8|11.1|7.4|3.9|1.9|3.8|13.1|0.8|1.8|2.3|5.4|2.7|8|5.4"/>
</p:tagLst>
</file>

<file path=ppt/tags/tag19.xml><?xml version="1.0" encoding="utf-8"?>
<p:tagLst xmlns:a="http://schemas.openxmlformats.org/drawingml/2006/main" xmlns:r="http://schemas.openxmlformats.org/officeDocument/2006/relationships" xmlns:p="http://schemas.openxmlformats.org/presentationml/2006/main">
  <p:tag name="TIMING" val="|7.6|5.6|15.8|15.7|11.1|5.4|9.7"/>
</p:tagLst>
</file>

<file path=ppt/tags/tag2.xml><?xml version="1.0" encoding="utf-8"?>
<p:tagLst xmlns:a="http://schemas.openxmlformats.org/drawingml/2006/main" xmlns:r="http://schemas.openxmlformats.org/officeDocument/2006/relationships" xmlns:p="http://schemas.openxmlformats.org/presentationml/2006/main">
  <p:tag name="TIMING" val="|2.9|8.3|10.8|8.6"/>
</p:tagLst>
</file>

<file path=ppt/tags/tag20.xml><?xml version="1.0" encoding="utf-8"?>
<p:tagLst xmlns:a="http://schemas.openxmlformats.org/drawingml/2006/main" xmlns:r="http://schemas.openxmlformats.org/officeDocument/2006/relationships" xmlns:p="http://schemas.openxmlformats.org/presentationml/2006/main">
  <p:tag name="TIMING" val="|14.3"/>
</p:tagLst>
</file>

<file path=ppt/tags/tag21.xml><?xml version="1.0" encoding="utf-8"?>
<p:tagLst xmlns:a="http://schemas.openxmlformats.org/drawingml/2006/main" xmlns:r="http://schemas.openxmlformats.org/officeDocument/2006/relationships" xmlns:p="http://schemas.openxmlformats.org/presentationml/2006/main">
  <p:tag name="TIMING" val="|0.1|5.9|14.4|11"/>
</p:tagLst>
</file>

<file path=ppt/tags/tag22.xml><?xml version="1.0" encoding="utf-8"?>
<p:tagLst xmlns:a="http://schemas.openxmlformats.org/drawingml/2006/main" xmlns:r="http://schemas.openxmlformats.org/officeDocument/2006/relationships" xmlns:p="http://schemas.openxmlformats.org/presentationml/2006/main">
  <p:tag name="TIMING" val="|0.9|4.9|12.5|16.1|5.3|2.4|11.6|48.4|1"/>
</p:tagLst>
</file>

<file path=ppt/tags/tag23.xml><?xml version="1.0" encoding="utf-8"?>
<p:tagLst xmlns:a="http://schemas.openxmlformats.org/drawingml/2006/main" xmlns:r="http://schemas.openxmlformats.org/officeDocument/2006/relationships" xmlns:p="http://schemas.openxmlformats.org/presentationml/2006/main">
  <p:tag name="TIMING" val="|2.4|1.3|10.9|24.9|31.5"/>
</p:tagLst>
</file>

<file path=ppt/tags/tag24.xml><?xml version="1.0" encoding="utf-8"?>
<p:tagLst xmlns:a="http://schemas.openxmlformats.org/drawingml/2006/main" xmlns:r="http://schemas.openxmlformats.org/officeDocument/2006/relationships" xmlns:p="http://schemas.openxmlformats.org/presentationml/2006/main">
  <p:tag name="TIMING" val="|5.5|15.6|3.3|7.4|52.4|15.5|4.3|12.8"/>
</p:tagLst>
</file>

<file path=ppt/tags/tag25.xml><?xml version="1.0" encoding="utf-8"?>
<p:tagLst xmlns:a="http://schemas.openxmlformats.org/drawingml/2006/main" xmlns:r="http://schemas.openxmlformats.org/officeDocument/2006/relationships" xmlns:p="http://schemas.openxmlformats.org/presentationml/2006/main">
  <p:tag name="TIMING" val="|1.1|2.3|8.5|19.7"/>
</p:tagLst>
</file>

<file path=ppt/tags/tag26.xml><?xml version="1.0" encoding="utf-8"?>
<p:tagLst xmlns:a="http://schemas.openxmlformats.org/drawingml/2006/main" xmlns:r="http://schemas.openxmlformats.org/officeDocument/2006/relationships" xmlns:p="http://schemas.openxmlformats.org/presentationml/2006/main">
  <p:tag name="TIMING" val="|4.3"/>
</p:tagLst>
</file>

<file path=ppt/tags/tag3.xml><?xml version="1.0" encoding="utf-8"?>
<p:tagLst xmlns:a="http://schemas.openxmlformats.org/drawingml/2006/main" xmlns:r="http://schemas.openxmlformats.org/officeDocument/2006/relationships" xmlns:p="http://schemas.openxmlformats.org/presentationml/2006/main">
  <p:tag name="TIMING" val="|1.4|9.6|9.1|49.3|21.6|29.2|21.3"/>
</p:tagLst>
</file>

<file path=ppt/tags/tag4.xml><?xml version="1.0" encoding="utf-8"?>
<p:tagLst xmlns:a="http://schemas.openxmlformats.org/drawingml/2006/main" xmlns:r="http://schemas.openxmlformats.org/officeDocument/2006/relationships" xmlns:p="http://schemas.openxmlformats.org/presentationml/2006/main">
  <p:tag name="TIMING" val="|24.5|7.7|44.2|23.8|7.3|24.3|8.4|6.8"/>
</p:tagLst>
</file>

<file path=ppt/tags/tag5.xml><?xml version="1.0" encoding="utf-8"?>
<p:tagLst xmlns:a="http://schemas.openxmlformats.org/drawingml/2006/main" xmlns:r="http://schemas.openxmlformats.org/officeDocument/2006/relationships" xmlns:p="http://schemas.openxmlformats.org/presentationml/2006/main">
  <p:tag name="TIMING" val="|13.6|8.3|11.2|9.4|10|9|3.3|10.8"/>
</p:tagLst>
</file>

<file path=ppt/tags/tag6.xml><?xml version="1.0" encoding="utf-8"?>
<p:tagLst xmlns:a="http://schemas.openxmlformats.org/drawingml/2006/main" xmlns:r="http://schemas.openxmlformats.org/officeDocument/2006/relationships" xmlns:p="http://schemas.openxmlformats.org/presentationml/2006/main">
  <p:tag name="TIMING" val="|7.2|5.4|2.3|7.2|5.2|6.8|3.7"/>
</p:tagLst>
</file>

<file path=ppt/tags/tag7.xml><?xml version="1.0" encoding="utf-8"?>
<p:tagLst xmlns:a="http://schemas.openxmlformats.org/drawingml/2006/main" xmlns:r="http://schemas.openxmlformats.org/officeDocument/2006/relationships" xmlns:p="http://schemas.openxmlformats.org/presentationml/2006/main">
  <p:tag name="TIMING" val="|0.9|5.2|10.9|11.6|7.6|15.8"/>
</p:tagLst>
</file>

<file path=ppt/tags/tag8.xml><?xml version="1.0" encoding="utf-8"?>
<p:tagLst xmlns:a="http://schemas.openxmlformats.org/drawingml/2006/main" xmlns:r="http://schemas.openxmlformats.org/officeDocument/2006/relationships" xmlns:p="http://schemas.openxmlformats.org/presentationml/2006/main">
  <p:tag name="TIMING" val="|1.1|5|8.2|9.7|8.1|46.8|40.3"/>
</p:tagLst>
</file>

<file path=ppt/tags/tag9.xml><?xml version="1.0" encoding="utf-8"?>
<p:tagLst xmlns:a="http://schemas.openxmlformats.org/drawingml/2006/main" xmlns:r="http://schemas.openxmlformats.org/officeDocument/2006/relationships" xmlns:p="http://schemas.openxmlformats.org/presentationml/2006/main">
  <p:tag name="TIMING" val="|10.2|13.6|0.9|6.1|50.9|3|15|12.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ke">
  <a:themeElements>
    <a:clrScheme name="Apotheke">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ke">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ke">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0</TotalTime>
  <Words>1269</Words>
  <Application>Microsoft Office PowerPoint</Application>
  <PresentationFormat>Bildschirmpräsentation (4:3)</PresentationFormat>
  <Paragraphs>265</Paragraphs>
  <Slides>39</Slides>
  <Notes>0</Notes>
  <HiddenSlides>0</HiddenSlides>
  <MMClips>39</MMClips>
  <ScaleCrop>false</ScaleCrop>
  <HeadingPairs>
    <vt:vector size="8" baseType="variant">
      <vt:variant>
        <vt:lpstr>Verwendete Schriftarten</vt:lpstr>
      </vt:variant>
      <vt:variant>
        <vt:i4>4</vt:i4>
      </vt:variant>
      <vt:variant>
        <vt:lpstr>Design</vt:lpstr>
      </vt:variant>
      <vt:variant>
        <vt:i4>1</vt:i4>
      </vt:variant>
      <vt:variant>
        <vt:lpstr>Folientitel</vt:lpstr>
      </vt:variant>
      <vt:variant>
        <vt:i4>39</vt:i4>
      </vt:variant>
      <vt:variant>
        <vt:lpstr>Zielgruppenorientierte Präsentationen</vt:lpstr>
      </vt:variant>
      <vt:variant>
        <vt:i4>1</vt:i4>
      </vt:variant>
    </vt:vector>
  </HeadingPairs>
  <TitlesOfParts>
    <vt:vector size="45" baseType="lpstr">
      <vt:lpstr>Arial</vt:lpstr>
      <vt:lpstr>Book Antiqua</vt:lpstr>
      <vt:lpstr>Calibri</vt:lpstr>
      <vt:lpstr>Century Gothic</vt:lpstr>
      <vt:lpstr>Apotheke</vt:lpstr>
      <vt:lpstr>Marketing </vt:lpstr>
      <vt:lpstr>Definition</vt:lpstr>
      <vt:lpstr>Grundlagen des MarketinG</vt:lpstr>
      <vt:lpstr>Grundprobleme des marketing</vt:lpstr>
      <vt:lpstr>Zentrale Fragestellungen </vt:lpstr>
      <vt:lpstr>Ablauf der Marketingplanungen</vt:lpstr>
      <vt:lpstr>Marktforschung</vt:lpstr>
      <vt:lpstr>Informationsquellen</vt:lpstr>
      <vt:lpstr>Eigene Studien</vt:lpstr>
      <vt:lpstr>Auswertung des Nutzerverhaltens bei Online-Shops und Apps - I</vt:lpstr>
      <vt:lpstr>Auswertung des Nutzerverhaltens bei Online-Shops und Apps - II</vt:lpstr>
      <vt:lpstr>Marketing-Mix</vt:lpstr>
      <vt:lpstr>pRODUKTPOLITIK</vt:lpstr>
      <vt:lpstr>Alleinstellung des Anbieters</vt:lpstr>
      <vt:lpstr>Produktpositionierung in Märkten</vt:lpstr>
      <vt:lpstr>Lebenszyklus von produkten</vt:lpstr>
      <vt:lpstr>Anbieterverhalten Im lebenszyklus</vt:lpstr>
      <vt:lpstr>Preise und Konditionen</vt:lpstr>
      <vt:lpstr>Auswirkungen von Preiserhöhungen auf den Umsatz</vt:lpstr>
      <vt:lpstr>Einflussgrößen der Preisgestaltung</vt:lpstr>
      <vt:lpstr>Kostenorientierte Preisfestsetzung -näheres in der Veranstaltung internes RW - </vt:lpstr>
      <vt:lpstr>Marktorientierte Preisfestsetzung</vt:lpstr>
      <vt:lpstr>Wenn Selbstkostenpreis über dem Marktpreis liegt, dann</vt:lpstr>
      <vt:lpstr>Preis-Qualitäts-Strategien</vt:lpstr>
      <vt:lpstr>Preisdifferenzierung</vt:lpstr>
      <vt:lpstr>Preisdifferenzierung im Onlinehandel</vt:lpstr>
      <vt:lpstr>Preisvariationen im Verlauf des Lebenszyklus</vt:lpstr>
      <vt:lpstr>Skimming und Penetration</vt:lpstr>
      <vt:lpstr>Wahl der Vertriebswege</vt:lpstr>
      <vt:lpstr>Faktoren der Wahl der Vertriebswege</vt:lpstr>
      <vt:lpstr>Kommunikation</vt:lpstr>
      <vt:lpstr>Kommunikation II</vt:lpstr>
      <vt:lpstr>Klassische Werbung</vt:lpstr>
      <vt:lpstr>EMOTIONALE ODER RATIONALE wERBUNG</vt:lpstr>
      <vt:lpstr>Werbemittel und -träger</vt:lpstr>
      <vt:lpstr>Auswahl des Werbemediums</vt:lpstr>
      <vt:lpstr>Corporate Identity</vt:lpstr>
      <vt:lpstr>Public Relations</vt:lpstr>
      <vt:lpstr>PowerPoint-Präsentation</vt:lpstr>
      <vt:lpstr>Zielgruppenpräsentation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Businessplan</dc:title>
  <dc:creator>oliver</dc:creator>
  <cp:lastModifiedBy>Oliver Hardt</cp:lastModifiedBy>
  <cp:revision>61</cp:revision>
  <dcterms:created xsi:type="dcterms:W3CDTF">2012-03-22T17:50:05Z</dcterms:created>
  <dcterms:modified xsi:type="dcterms:W3CDTF">2021-04-29T08:43:35Z</dcterms:modified>
</cp:coreProperties>
</file>